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1.xml" ContentType="application/vnd.openxmlformats-officedocument.presentationml.comment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70"/>
  </p:notesMasterIdLst>
  <p:handoutMasterIdLst>
    <p:handoutMasterId r:id="rId171"/>
  </p:handoutMasterIdLst>
  <p:sldIdLst>
    <p:sldId id="912" r:id="rId8"/>
    <p:sldId id="1034" r:id="rId9"/>
    <p:sldId id="626" r:id="rId10"/>
    <p:sldId id="901" r:id="rId11"/>
    <p:sldId id="459" r:id="rId12"/>
    <p:sldId id="914" r:id="rId13"/>
    <p:sldId id="917" r:id="rId14"/>
    <p:sldId id="918" r:id="rId15"/>
    <p:sldId id="919" r:id="rId16"/>
    <p:sldId id="908" r:id="rId17"/>
    <p:sldId id="911" r:id="rId18"/>
    <p:sldId id="632" r:id="rId19"/>
    <p:sldId id="925" r:id="rId20"/>
    <p:sldId id="924" r:id="rId21"/>
    <p:sldId id="909" r:id="rId22"/>
    <p:sldId id="997" r:id="rId23"/>
    <p:sldId id="983" r:id="rId24"/>
    <p:sldId id="923" r:id="rId25"/>
    <p:sldId id="930" r:id="rId26"/>
    <p:sldId id="932" r:id="rId27"/>
    <p:sldId id="922" r:id="rId28"/>
    <p:sldId id="931" r:id="rId29"/>
    <p:sldId id="898" r:id="rId30"/>
    <p:sldId id="947" r:id="rId31"/>
    <p:sldId id="789" r:id="rId32"/>
    <p:sldId id="948" r:id="rId33"/>
    <p:sldId id="793" r:id="rId34"/>
    <p:sldId id="984" r:id="rId35"/>
    <p:sldId id="985" r:id="rId36"/>
    <p:sldId id="986" r:id="rId37"/>
    <p:sldId id="987" r:id="rId38"/>
    <p:sldId id="988" r:id="rId39"/>
    <p:sldId id="989" r:id="rId40"/>
    <p:sldId id="990" r:id="rId41"/>
    <p:sldId id="828" r:id="rId42"/>
    <p:sldId id="829" r:id="rId43"/>
    <p:sldId id="830" r:id="rId44"/>
    <p:sldId id="831" r:id="rId45"/>
    <p:sldId id="834" r:id="rId46"/>
    <p:sldId id="833" r:id="rId47"/>
    <p:sldId id="926" r:id="rId48"/>
    <p:sldId id="949" r:id="rId49"/>
    <p:sldId id="999" r:id="rId50"/>
    <p:sldId id="1000" r:id="rId51"/>
    <p:sldId id="927" r:id="rId52"/>
    <p:sldId id="1021" r:id="rId53"/>
    <p:sldId id="973" r:id="rId54"/>
    <p:sldId id="974" r:id="rId55"/>
    <p:sldId id="975" r:id="rId56"/>
    <p:sldId id="524" r:id="rId57"/>
    <p:sldId id="1013" r:id="rId58"/>
    <p:sldId id="1001" r:id="rId59"/>
    <p:sldId id="1002" r:id="rId60"/>
    <p:sldId id="1003" r:id="rId61"/>
    <p:sldId id="1004" r:id="rId62"/>
    <p:sldId id="1006" r:id="rId63"/>
    <p:sldId id="1007" r:id="rId64"/>
    <p:sldId id="1008" r:id="rId65"/>
    <p:sldId id="1009" r:id="rId66"/>
    <p:sldId id="1010" r:id="rId67"/>
    <p:sldId id="1011" r:id="rId68"/>
    <p:sldId id="1018" r:id="rId69"/>
    <p:sldId id="1020" r:id="rId70"/>
    <p:sldId id="1015" r:id="rId71"/>
    <p:sldId id="1016" r:id="rId72"/>
    <p:sldId id="1017" r:id="rId73"/>
    <p:sldId id="950" r:id="rId74"/>
    <p:sldId id="933" r:id="rId75"/>
    <p:sldId id="934" r:id="rId76"/>
    <p:sldId id="951" r:id="rId77"/>
    <p:sldId id="820" r:id="rId78"/>
    <p:sldId id="374" r:id="rId79"/>
    <p:sldId id="383" r:id="rId80"/>
    <p:sldId id="822" r:id="rId81"/>
    <p:sldId id="981" r:id="rId82"/>
    <p:sldId id="935" r:id="rId83"/>
    <p:sldId id="630" r:id="rId84"/>
    <p:sldId id="976" r:id="rId85"/>
    <p:sldId id="928" r:id="rId86"/>
    <p:sldId id="379" r:id="rId87"/>
    <p:sldId id="992" r:id="rId88"/>
    <p:sldId id="993" r:id="rId89"/>
    <p:sldId id="723" r:id="rId90"/>
    <p:sldId id="729" r:id="rId91"/>
    <p:sldId id="972" r:id="rId92"/>
    <p:sldId id="1022" r:id="rId93"/>
    <p:sldId id="1023" r:id="rId94"/>
    <p:sldId id="1024" r:id="rId95"/>
    <p:sldId id="1025" r:id="rId96"/>
    <p:sldId id="1026" r:id="rId97"/>
    <p:sldId id="1027" r:id="rId98"/>
    <p:sldId id="1028" r:id="rId99"/>
    <p:sldId id="977" r:id="rId100"/>
    <p:sldId id="1029" r:id="rId101"/>
    <p:sldId id="1030" r:id="rId102"/>
    <p:sldId id="1031" r:id="rId103"/>
    <p:sldId id="937" r:id="rId104"/>
    <p:sldId id="1032" r:id="rId105"/>
    <p:sldId id="513" r:id="rId106"/>
    <p:sldId id="893" r:id="rId107"/>
    <p:sldId id="954" r:id="rId108"/>
    <p:sldId id="955" r:id="rId109"/>
    <p:sldId id="903" r:id="rId110"/>
    <p:sldId id="938" r:id="rId111"/>
    <p:sldId id="939" r:id="rId112"/>
    <p:sldId id="940" r:id="rId113"/>
    <p:sldId id="941" r:id="rId114"/>
    <p:sldId id="942" r:id="rId115"/>
    <p:sldId id="943" r:id="rId116"/>
    <p:sldId id="944" r:id="rId117"/>
    <p:sldId id="875" r:id="rId118"/>
    <p:sldId id="892" r:id="rId119"/>
    <p:sldId id="998" r:id="rId120"/>
    <p:sldId id="894" r:id="rId121"/>
    <p:sldId id="868" r:id="rId122"/>
    <p:sldId id="970" r:id="rId123"/>
    <p:sldId id="956" r:id="rId124"/>
    <p:sldId id="957" r:id="rId125"/>
    <p:sldId id="958" r:id="rId126"/>
    <p:sldId id="959" r:id="rId127"/>
    <p:sldId id="960" r:id="rId128"/>
    <p:sldId id="961" r:id="rId129"/>
    <p:sldId id="962" r:id="rId130"/>
    <p:sldId id="963" r:id="rId131"/>
    <p:sldId id="964" r:id="rId132"/>
    <p:sldId id="965" r:id="rId133"/>
    <p:sldId id="966" r:id="rId134"/>
    <p:sldId id="967" r:id="rId135"/>
    <p:sldId id="968" r:id="rId136"/>
    <p:sldId id="969" r:id="rId137"/>
    <p:sldId id="952" r:id="rId138"/>
    <p:sldId id="836" r:id="rId139"/>
    <p:sldId id="837" r:id="rId140"/>
    <p:sldId id="860" r:id="rId141"/>
    <p:sldId id="838" r:id="rId142"/>
    <p:sldId id="839" r:id="rId143"/>
    <p:sldId id="840" r:id="rId144"/>
    <p:sldId id="841" r:id="rId145"/>
    <p:sldId id="842" r:id="rId146"/>
    <p:sldId id="867" r:id="rId147"/>
    <p:sldId id="878" r:id="rId148"/>
    <p:sldId id="879" r:id="rId149"/>
    <p:sldId id="880" r:id="rId150"/>
    <p:sldId id="881" r:id="rId151"/>
    <p:sldId id="882" r:id="rId152"/>
    <p:sldId id="883" r:id="rId153"/>
    <p:sldId id="953" r:id="rId154"/>
    <p:sldId id="855" r:id="rId155"/>
    <p:sldId id="856" r:id="rId156"/>
    <p:sldId id="753" r:id="rId157"/>
    <p:sldId id="754" r:id="rId158"/>
    <p:sldId id="755" r:id="rId159"/>
    <p:sldId id="765" r:id="rId160"/>
    <p:sldId id="757" r:id="rId161"/>
    <p:sldId id="761" r:id="rId162"/>
    <p:sldId id="762" r:id="rId163"/>
    <p:sldId id="763" r:id="rId164"/>
    <p:sldId id="764" r:id="rId165"/>
    <p:sldId id="760" r:id="rId166"/>
    <p:sldId id="1033" r:id="rId167"/>
    <p:sldId id="826" r:id="rId168"/>
    <p:sldId id="766" r:id="rId16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2" autoAdjust="0"/>
    <p:restoredTop sz="82382" autoAdjust="0"/>
  </p:normalViewPr>
  <p:slideViewPr>
    <p:cSldViewPr snapToObjects="1" showGuides="1">
      <p:cViewPr varScale="1">
        <p:scale>
          <a:sx n="61" d="100"/>
          <a:sy n="61" d="100"/>
        </p:scale>
        <p:origin x="852" y="52"/>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theme" Target="theme/theme1.xml"/><Relationship Id="rId170"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handoutMaster" Target="handoutMasters/handoutMaster1.xml"/><Relationship Id="rId176" Type="http://schemas.openxmlformats.org/officeDocument/2006/relationships/tableStyles" Target="tableStyle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slide" Target="slides/slide128.xml"/><Relationship Id="rId143" Type="http://schemas.openxmlformats.org/officeDocument/2006/relationships/slide" Target="slides/slide136.xml"/><Relationship Id="rId148" Type="http://schemas.openxmlformats.org/officeDocument/2006/relationships/slide" Target="slides/slide141.xml"/><Relationship Id="rId151" Type="http://schemas.openxmlformats.org/officeDocument/2006/relationships/slide" Target="slides/slide144.xml"/><Relationship Id="rId156" Type="http://schemas.openxmlformats.org/officeDocument/2006/relationships/slide" Target="slides/slide149.xml"/><Relationship Id="rId164" Type="http://schemas.openxmlformats.org/officeDocument/2006/relationships/slide" Target="slides/slide157.xml"/><Relationship Id="rId169" Type="http://schemas.openxmlformats.org/officeDocument/2006/relationships/slide" Target="slides/slide162.xml"/><Relationship Id="rId4" Type="http://schemas.openxmlformats.org/officeDocument/2006/relationships/customXml" Target="../customXml/item4.xml"/><Relationship Id="rId9" Type="http://schemas.openxmlformats.org/officeDocument/2006/relationships/slide" Target="slides/slide2.xml"/><Relationship Id="rId172" Type="http://schemas.openxmlformats.org/officeDocument/2006/relationships/commentAuthors" Target="commentAuthor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viewProps" Target="view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03794202-A20C-40FA-94D8-6FAC15E4A6C0}" type="presOf" srcId="{35DA2133-A040-49BC-BFEA-638D4283A477}" destId="{FAB8AA3E-2E93-4523-A257-8E1565815C0B}" srcOrd="0"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custLinFactNeighborX="4337" custLinFactNeighborY="513"/>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03794202-A20C-40FA-94D8-6FAC15E4A6C0}" type="presOf" srcId="{35DA2133-A040-49BC-BFEA-638D4283A477}" destId="{FAB8AA3E-2E93-4523-A257-8E1565815C0B}" srcOrd="0"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custLinFactNeighborX="79" custLinFactNeighborY="47"/>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custLinFactNeighborX="2007" custLinFactNeighborY="2884"/>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03794202-A20C-40FA-94D8-6FAC15E4A6C0}" type="presOf" srcId="{35DA2133-A040-49BC-BFEA-638D4283A477}" destId="{FAB8AA3E-2E93-4523-A257-8E1565815C0B}" srcOrd="0"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custLinFactNeighborX="38" custLinFactNeighborY="47"/>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custLinFactNeighborX="-1867" custLinFactNeighborY="3350"/>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03794202-A20C-40FA-94D8-6FAC15E4A6C0}" type="presOf" srcId="{35DA2133-A040-49BC-BFEA-638D4283A477}" destId="{FAB8AA3E-2E93-4523-A257-8E1565815C0B}" srcOrd="0"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custLinFactNeighborX="38" custLinFactNeighborY="47"/>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custLinFactNeighborX="-428" custLinFactNeighborY="490"/>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custLinFactNeighborX="-3731"/>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03794202-A20C-40FA-94D8-6FAC15E4A6C0}" type="presOf" srcId="{35DA2133-A040-49BC-BFEA-638D4283A477}" destId="{FAB8AA3E-2E93-4523-A257-8E1565815C0B}" srcOrd="0"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smtClean="0"/>
            <a:t>home</a:t>
          </a:r>
          <a:endParaRPr lang="en-US" dirty="0"/>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smtClean="0"/>
            <a:t>data</a:t>
          </a:r>
          <a:endParaRPr lang="en-US" dirty="0"/>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smtClean="0"/>
            <a:t>scratch</a:t>
          </a:r>
          <a:endParaRPr lang="en-US" dirty="0"/>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smtClean="0"/>
            <a:t>node scratch</a:t>
          </a:r>
          <a:endParaRPr lang="en-US" dirty="0"/>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smtClean="0"/>
            <a:t>staging</a:t>
          </a:r>
          <a:endParaRPr lang="en-US" dirty="0"/>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smtClean="0"/>
            <a:t>archive</a:t>
          </a:r>
          <a:endParaRPr lang="en-US" dirty="0"/>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t>
        <a:bodyPr/>
        <a:lstStyle/>
        <a:p>
          <a:endParaRPr lang="en-US"/>
        </a:p>
      </dgm:t>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t>
        <a:bodyPr/>
        <a:lstStyle/>
        <a:p>
          <a:endParaRPr lang="en-US"/>
        </a:p>
      </dgm:t>
    </dgm:pt>
    <dgm:pt modelId="{F2C2304E-EBDD-4BFD-856A-0BF7A53E74DD}" type="pres">
      <dgm:prSet presAssocID="{35DA2133-A040-49BC-BFEA-638D4283A477}" presName="wedge2" presStyleLbl="node1" presStyleIdx="1" presStyleCnt="6" custLinFactNeighborX="38" custLinFactNeighborY="47"/>
      <dgm:spPr/>
      <dgm:t>
        <a:bodyPr/>
        <a:lstStyle/>
        <a:p>
          <a:endParaRPr lang="en-US"/>
        </a:p>
      </dgm:t>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t>
        <a:bodyPr/>
        <a:lstStyle/>
        <a:p>
          <a:endParaRPr lang="en-US"/>
        </a:p>
      </dgm:t>
    </dgm:pt>
    <dgm:pt modelId="{AD753434-8F18-4EC6-B4A4-C297E31D2F02}" type="pres">
      <dgm:prSet presAssocID="{35DA2133-A040-49BC-BFEA-638D4283A477}" presName="wedge3" presStyleLbl="node1" presStyleIdx="2" presStyleCnt="6"/>
      <dgm:spPr/>
      <dgm:t>
        <a:bodyPr/>
        <a:lstStyle/>
        <a:p>
          <a:endParaRPr lang="en-US"/>
        </a:p>
      </dgm:t>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t>
        <a:bodyPr/>
        <a:lstStyle/>
        <a:p>
          <a:endParaRPr lang="en-US"/>
        </a:p>
      </dgm:t>
    </dgm:pt>
    <dgm:pt modelId="{111B4636-A456-4308-9E63-E95537971891}" type="pres">
      <dgm:prSet presAssocID="{35DA2133-A040-49BC-BFEA-638D4283A477}" presName="wedge4" presStyleLbl="node1" presStyleIdx="3" presStyleCnt="6" custLinFactNeighborX="-428" custLinFactNeighborY="490"/>
      <dgm:spPr/>
      <dgm:t>
        <a:bodyPr/>
        <a:lstStyle/>
        <a:p>
          <a:endParaRPr lang="en-US"/>
        </a:p>
      </dgm:t>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t>
        <a:bodyPr/>
        <a:lstStyle/>
        <a:p>
          <a:endParaRPr lang="en-US"/>
        </a:p>
      </dgm:t>
    </dgm:pt>
    <dgm:pt modelId="{0C388C87-16DF-4F7F-82C7-4444B2D331E1}" type="pres">
      <dgm:prSet presAssocID="{35DA2133-A040-49BC-BFEA-638D4283A477}" presName="wedge5" presStyleLbl="node1" presStyleIdx="4" presStyleCnt="6" custLinFactNeighborX="-364"/>
      <dgm:spPr/>
      <dgm:t>
        <a:bodyPr/>
        <a:lstStyle/>
        <a:p>
          <a:endParaRPr lang="en-US"/>
        </a:p>
      </dgm:t>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t>
        <a:bodyPr/>
        <a:lstStyle/>
        <a:p>
          <a:endParaRPr lang="en-US"/>
        </a:p>
      </dgm:t>
    </dgm:pt>
    <dgm:pt modelId="{833D8A65-B827-49CF-A8B4-E49007100291}" type="pres">
      <dgm:prSet presAssocID="{35DA2133-A040-49BC-BFEA-638D4283A477}" presName="wedge6" presStyleLbl="node1" presStyleIdx="5" presStyleCnt="6" custLinFactNeighborX="-1826" custLinFactNeighborY="-2813"/>
      <dgm:spPr/>
      <dgm:t>
        <a:bodyPr/>
        <a:lstStyle/>
        <a:p>
          <a:endParaRPr lang="en-US"/>
        </a:p>
      </dgm:t>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t>
        <a:bodyPr/>
        <a:lstStyle/>
        <a:p>
          <a:endParaRPr lang="en-US"/>
        </a:p>
      </dgm:t>
    </dgm:pt>
  </dgm:ptLst>
  <dgm:cxnLst>
    <dgm:cxn modelId="{F2431EE0-D8C4-4BB1-9EA4-A41AAB4BB1BF}" type="presOf" srcId="{B95125EF-84B5-4BCF-9C6E-068AD55408E0}" destId="{833D8A65-B827-49CF-A8B4-E49007100291}"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980CF03E-3822-4337-B7B4-9B69206C25BA}" type="presOf" srcId="{58439C99-298E-4A78-907C-5716723AA190}" destId="{111B4636-A456-4308-9E63-E95537971891}" srcOrd="0" destOrd="0" presId="urn:microsoft.com/office/officeart/2005/8/layout/chart3"/>
    <dgm:cxn modelId="{8BA5BA8D-6579-4C5B-B3C9-AE4CAD528112}" type="presOf" srcId="{16092C35-7FCB-4936-8386-1AEE78242DC3}" destId="{F2C2304E-EBDD-4BFD-856A-0BF7A53E74DD}"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7CD138C-600A-47D9-B0E3-ACE0E842F3D0}" srcId="{35DA2133-A040-49BC-BFEA-638D4283A477}" destId="{58439C99-298E-4A78-907C-5716723AA190}" srcOrd="3" destOrd="0" parTransId="{B70224A7-0663-4DC3-9659-725BA53132FD}" sibTransId="{5350564E-9CD9-4FDA-B9FE-E52E16EC5A21}"/>
    <dgm:cxn modelId="{2CEEAD11-9A64-4899-9F1B-DA99B4ADAACB}" type="presOf" srcId="{413FA03B-A9AF-48BD-9886-F39DE0D946BB}" destId="{CA6ADB7F-7DDB-4265-9F1B-63697782A96C}" srcOrd="1"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910F65F8-48DD-4909-9445-62D30C74FBD1}" type="presOf" srcId="{47ED5E86-6683-4B94-9D77-315F5598C765}" destId="{AD753434-8F18-4EC6-B4A4-C297E31D2F02}"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9A607852-5BED-4B96-AC9D-CD3CE9806618}" type="presOf" srcId="{58439C99-298E-4A78-907C-5716723AA190}" destId="{4B2B4DF4-56ED-4BD7-A2F6-0D76705CE16B}" srcOrd="1"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F75891B3-3E19-4B06-B7C0-554D56A7CE3A}" type="presOf" srcId="{15CC3DC5-A122-4FF6-A8C3-1F74A7D26318}" destId="{711CB24B-49A2-4004-9220-C2D98837F761}" srcOrd="1" destOrd="0" presId="urn:microsoft.com/office/officeart/2005/8/layout/chart3"/>
    <dgm:cxn modelId="{03794202-A20C-40FA-94D8-6FAC15E4A6C0}" type="presOf" srcId="{35DA2133-A040-49BC-BFEA-638D4283A477}" destId="{FAB8AA3E-2E93-4523-A257-8E1565815C0B}" srcOrd="0" destOrd="0" presId="urn:microsoft.com/office/officeart/2005/8/layout/chart3"/>
    <dgm:cxn modelId="{B3C07F82-4D91-49CF-9A40-345B0E79CDBA}" srcId="{35DA2133-A040-49BC-BFEA-638D4283A477}" destId="{B95125EF-84B5-4BCF-9C6E-068AD55408E0}" srcOrd="5" destOrd="0" parTransId="{FB16F904-9AC2-4294-ACDD-5AA5E15DB531}" sibTransId="{4E8DD644-18DC-43E3-8C0A-E1C992ACAA15}"/>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smtClean="0"/>
            <a:t>Introduction</a:t>
          </a:r>
          <a:r>
            <a:rPr lang="nl-BE" sz="2000" dirty="0" smtClean="0"/>
            <a:t> </a:t>
          </a:r>
          <a:r>
            <a:rPr lang="nl-BE" sz="2000" b="1" dirty="0" err="1" smtClean="0"/>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smtClean="0"/>
            <a:t>Maximum </a:t>
          </a:r>
          <a:r>
            <a:rPr lang="pl-PL" sz="1800" dirty="0" smtClean="0"/>
            <a:t>2</a:t>
          </a:r>
          <a:r>
            <a:rPr lang="nl-BE" sz="1800" dirty="0" smtClean="0"/>
            <a:t>000</a:t>
          </a:r>
          <a:endParaRPr lang="nl-BE" sz="1800" dirty="0"/>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smtClean="0"/>
            <a:t>Project </a:t>
          </a:r>
          <a:r>
            <a:rPr lang="nl-BE" sz="2200" b="1" dirty="0" err="1" smtClean="0"/>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smtClean="0"/>
            <a:t>C</a:t>
          </a:r>
          <a:r>
            <a:rPr lang="nl-BE" sz="1600" dirty="0" err="1" smtClean="0"/>
            <a:t>ommercial</a:t>
          </a:r>
          <a:r>
            <a:rPr lang="nl-BE" sz="1600" dirty="0" smtClean="0"/>
            <a:t> partner </a:t>
          </a:r>
          <a:r>
            <a:rPr lang="nl-BE" sz="1600" b="1" dirty="0" smtClean="0"/>
            <a:t>0.06 €</a:t>
          </a:r>
          <a:endParaRPr lang="nl-BE" sz="1600" b="1" dirty="0"/>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smtClean="0"/>
            <a:t>Storage</a:t>
          </a:r>
          <a:endParaRPr lang="nl-BE" sz="2200" b="1" dirty="0"/>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smtClean="0"/>
            <a:t>Internal</a:t>
          </a:r>
          <a:r>
            <a:rPr lang="nl-BE" sz="1600" b="0" dirty="0" smtClean="0"/>
            <a:t> </a:t>
          </a:r>
          <a:r>
            <a:rPr lang="nl-BE" sz="1600" b="0" dirty="0" err="1" smtClean="0"/>
            <a:t>funding</a:t>
          </a:r>
          <a:r>
            <a:rPr lang="nl-BE" sz="1600" b="0" dirty="0" smtClean="0"/>
            <a:t>, IWT, FWO</a:t>
          </a:r>
          <a:r>
            <a:rPr lang="pl-PL" sz="1600" b="0" dirty="0" smtClean="0"/>
            <a:t>, </a:t>
          </a:r>
          <a:r>
            <a:rPr lang="nl-BE" sz="1600" dirty="0" smtClean="0"/>
            <a:t>European </a:t>
          </a:r>
          <a:r>
            <a:rPr lang="nl-BE" sz="1600" dirty="0" err="1" smtClean="0"/>
            <a:t>funding</a:t>
          </a:r>
          <a:r>
            <a:rPr lang="nl-BE" sz="1600" b="0" dirty="0" smtClean="0"/>
            <a:t> </a:t>
          </a:r>
          <a:r>
            <a:rPr lang="nl-BE" sz="1600" b="1" dirty="0" smtClean="0"/>
            <a:t>0.0035</a:t>
          </a:r>
          <a:r>
            <a:rPr lang="pl-PL" sz="1600" b="1" dirty="0" smtClean="0"/>
            <a:t> </a:t>
          </a:r>
          <a:r>
            <a:rPr lang="nl-BE" sz="1600" b="1" dirty="0" smtClean="0"/>
            <a:t>€</a:t>
          </a:r>
          <a:endParaRPr lang="nl-BE" sz="1600" b="1" dirty="0"/>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smtClean="0"/>
            <a:t>/scratch, </a:t>
          </a:r>
          <a:r>
            <a:rPr lang="nl-BE" sz="1700" dirty="0" err="1" smtClean="0"/>
            <a:t>temporary</a:t>
          </a:r>
          <a:r>
            <a:rPr lang="nl-BE" sz="1700" dirty="0" smtClean="0"/>
            <a:t> quota upgrade</a:t>
          </a:r>
          <a:endParaRPr lang="nl-BE" sz="1700" dirty="0"/>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smtClean="0"/>
            <a:t>HPC </a:t>
          </a:r>
          <a:r>
            <a:rPr lang="pl-PL" sz="1700" dirty="0" err="1" smtClean="0"/>
            <a:t>archive</a:t>
          </a:r>
          <a:r>
            <a:rPr lang="nl-BE" sz="1700" dirty="0" smtClean="0"/>
            <a:t> 1 TB, </a:t>
          </a:r>
          <a:r>
            <a:rPr lang="pl-PL" sz="1700" dirty="0" smtClean="0"/>
            <a:t>70</a:t>
          </a:r>
          <a:r>
            <a:rPr lang="en-US" sz="1700" dirty="0" smtClean="0"/>
            <a:t> </a:t>
          </a:r>
          <a:r>
            <a:rPr lang="nl-BE" sz="1700" dirty="0" smtClean="0"/>
            <a:t>€/</a:t>
          </a:r>
          <a:r>
            <a:rPr lang="nl-BE" sz="1700" dirty="0" err="1" smtClean="0"/>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smtClean="0"/>
            <a:t>Application support</a:t>
          </a:r>
          <a:endParaRPr lang="nl-BE" sz="2200" b="1" dirty="0"/>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smtClean="0"/>
            <a:t>Software Installation</a:t>
          </a:r>
          <a:endParaRPr lang="nl-BE" sz="1700" dirty="0"/>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smtClean="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smtClean="0"/>
            <a:t>Scheduled</a:t>
          </a:r>
          <a:r>
            <a:rPr lang="nl-BE" sz="1700" dirty="0" smtClean="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smtClean="0"/>
            <a:t>Thematic</a:t>
          </a:r>
          <a:r>
            <a:rPr lang="nl-BE" sz="1700" dirty="0" smtClean="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smtClean="0"/>
            <a:t>/data  25 GB , </a:t>
          </a:r>
          <a:r>
            <a:rPr lang="pl-PL" sz="1700" dirty="0" smtClean="0"/>
            <a:t>14.63</a:t>
          </a:r>
          <a:r>
            <a:rPr lang="nl-BE" sz="1700" dirty="0" smtClean="0"/>
            <a:t> €/</a:t>
          </a:r>
          <a:r>
            <a:rPr lang="nl-BE" sz="1700" dirty="0" err="1" smtClean="0"/>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smtClean="0"/>
            <a:t>Debugging &amp; </a:t>
          </a:r>
          <a:r>
            <a:rPr lang="nl-BE" sz="1700" dirty="0" err="1" smtClean="0"/>
            <a:t>profiling</a:t>
          </a:r>
          <a:r>
            <a:rPr lang="nl-BE" sz="1700" dirty="0" smtClean="0"/>
            <a:t> up </a:t>
          </a:r>
          <a:r>
            <a:rPr lang="nl-BE" sz="1700" dirty="0" err="1" smtClean="0"/>
            <a:t>to</a:t>
          </a:r>
          <a:r>
            <a:rPr lang="nl-BE" sz="1700" dirty="0" smtClean="0"/>
            <a:t> 5 </a:t>
          </a:r>
          <a:r>
            <a:rPr lang="nl-BE" sz="1700" dirty="0" err="1" smtClean="0"/>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smtClean="0"/>
            <a:t>Parallelization</a:t>
          </a:r>
          <a:r>
            <a:rPr lang="nl-BE" sz="1700" dirty="0" smtClean="0"/>
            <a:t> &amp; </a:t>
          </a:r>
          <a:r>
            <a:rPr lang="nl-BE" sz="1700" dirty="0" err="1" smtClean="0"/>
            <a:t>optimization</a:t>
          </a:r>
          <a:r>
            <a:rPr lang="nl-BE" sz="1700" dirty="0" smtClean="0"/>
            <a:t>  up </a:t>
          </a:r>
          <a:r>
            <a:rPr lang="nl-BE" sz="1700" dirty="0" err="1" smtClean="0"/>
            <a:t>to</a:t>
          </a:r>
          <a:r>
            <a:rPr lang="nl-BE" sz="1700" dirty="0" smtClean="0"/>
            <a:t> 5 </a:t>
          </a:r>
          <a:r>
            <a:rPr lang="nl-BE" sz="1700" dirty="0" err="1" smtClean="0"/>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smtClean="0"/>
            <a:t>Infosessions</a:t>
          </a:r>
          <a:endParaRPr lang="nl-BE" sz="1700" dirty="0" smtClean="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smtClean="0"/>
            <a:t>Valid</a:t>
          </a:r>
          <a:r>
            <a:rPr lang="pl-PL" sz="1800" dirty="0" smtClean="0"/>
            <a:t> </a:t>
          </a:r>
          <a:r>
            <a:rPr lang="pl-PL" sz="1800" dirty="0" err="1" smtClean="0"/>
            <a:t>up</a:t>
          </a:r>
          <a:r>
            <a:rPr lang="pl-PL" sz="1800" dirty="0" smtClean="0"/>
            <a:t> to 6 </a:t>
          </a:r>
          <a:r>
            <a:rPr lang="pl-PL" sz="1800" dirty="0" err="1" smtClean="0"/>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smtClean="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smtClean="0"/>
            <a:t>Minimum </a:t>
          </a:r>
          <a:r>
            <a:rPr lang="nl-BE" sz="1600" b="0" dirty="0" err="1" smtClean="0"/>
            <a:t>purchase</a:t>
          </a:r>
          <a:r>
            <a:rPr lang="nl-BE" sz="1600" b="0" dirty="0" smtClean="0"/>
            <a:t> 5000 </a:t>
          </a:r>
          <a:r>
            <a:rPr lang="nl-BE" sz="1600" b="0" dirty="0" err="1" smtClean="0"/>
            <a:t>credits</a:t>
          </a:r>
          <a:r>
            <a:rPr lang="nl-BE" sz="1600" b="1" dirty="0" smtClean="0"/>
            <a:t> </a:t>
          </a:r>
          <a:endParaRPr lang="nl-BE" sz="1600" b="1" dirty="0"/>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t>
        <a:bodyPr/>
        <a:lstStyle/>
        <a:p>
          <a:endParaRPr lang="en-US"/>
        </a:p>
      </dgm:t>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t>
        <a:bodyPr/>
        <a:lstStyle/>
        <a:p>
          <a:endParaRPr lang="en-US"/>
        </a:p>
      </dgm:t>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t>
        <a:bodyPr/>
        <a:lstStyle/>
        <a:p>
          <a:endParaRPr lang="en-US"/>
        </a:p>
      </dgm:t>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t>
        <a:bodyPr/>
        <a:lstStyle/>
        <a:p>
          <a:endParaRPr lang="en-US"/>
        </a:p>
      </dgm:t>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t>
        <a:bodyPr/>
        <a:lstStyle/>
        <a:p>
          <a:endParaRPr lang="en-US"/>
        </a:p>
      </dgm:t>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t>
        <a:bodyPr/>
        <a:lstStyle/>
        <a:p>
          <a:endParaRPr lang="en-US"/>
        </a:p>
      </dgm:t>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t>
        <a:bodyPr/>
        <a:lstStyle/>
        <a:p>
          <a:endParaRPr lang="en-US"/>
        </a:p>
      </dgm:t>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t>
        <a:bodyPr/>
        <a:lstStyle/>
        <a:p>
          <a:endParaRPr lang="en-US"/>
        </a:p>
      </dgm:t>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t>
        <a:bodyPr/>
        <a:lstStyle/>
        <a:p>
          <a:endParaRPr lang="en-US"/>
        </a:p>
      </dgm:t>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t>
        <a:bodyPr/>
        <a:lstStyle/>
        <a:p>
          <a:endParaRPr lang="en-US"/>
        </a:p>
      </dgm:t>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t>
        <a:bodyPr/>
        <a:lstStyle/>
        <a:p>
          <a:endParaRPr lang="en-US"/>
        </a:p>
      </dgm:t>
    </dgm:pt>
  </dgm:ptLst>
  <dgm:cxnLst>
    <dgm:cxn modelId="{CBFE57C3-2042-410C-87A2-B538D21D8BBA}" type="presOf" srcId="{CC997F73-4654-4FA3-825B-A9C24878F23C}" destId="{B6C97800-19A0-413A-9105-13F867AAA8A4}" srcOrd="0" destOrd="0" presId="urn:microsoft.com/office/officeart/2005/8/layout/vList5"/>
    <dgm:cxn modelId="{4391A3AD-8649-4A5A-9F4A-DFC3DDB15E51}" srcId="{7C7D0C32-CD17-4001-B582-0D6858B50833}" destId="{F81752CB-7349-4C7E-B971-85F3C33E3231}" srcOrd="0" destOrd="0" parTransId="{FE039839-25A4-4FDC-B755-A9A1A75EDA5B}" sibTransId="{B527A32E-E3A2-4432-9E06-79C460805B03}"/>
    <dgm:cxn modelId="{0FBED842-6E2C-4875-A140-BDCA01BE1397}" type="presOf" srcId="{6C507F13-4181-45CF-B967-D6F8F6FBA5A7}" destId="{C6EC8718-5E2B-429D-A94E-7879CB33259D}" srcOrd="0" destOrd="1" presId="urn:microsoft.com/office/officeart/2005/8/layout/vList5"/>
    <dgm:cxn modelId="{A4EF700D-EBAE-44C6-98B6-FE8D81E2A196}" srcId="{54102586-FF60-4696-BA81-4A4BCB77DA37}" destId="{7B2B7747-DAE0-4B3A-B29A-5AD8FBCC5C65}" srcOrd="0" destOrd="0" parTransId="{FF83A7B5-B650-4815-82EB-EA3B0BE6EEF6}" sibTransId="{9FF04974-1C49-4DF2-B27C-2AE2688C582E}"/>
    <dgm:cxn modelId="{84909C34-0DDB-4540-ACD8-FAC674C0C021}" srcId="{7C7D0C32-CD17-4001-B582-0D6858B50833}" destId="{0560FEC1-B83B-47EC-8E56-D0E943CE6D90}" srcOrd="2" destOrd="0" parTransId="{7BBF83EB-7570-4139-BAB1-6482102C91E7}" sibTransId="{76968350-BDD1-42B7-9788-A2767B3F0B31}"/>
    <dgm:cxn modelId="{D9FBB64F-147F-4616-BB50-0C756A923BF8}" srcId="{28176F3D-B691-4667-BD9F-C7C7253C9CC8}" destId="{37BE2610-D6C9-4E69-B652-2AAA96EF103F}" srcOrd="1" destOrd="0" parTransId="{847E0EC6-3FDF-4AD0-8C78-A63D5D087A45}" sibTransId="{85B21526-EED7-42E3-9A04-35DE2F8539A1}"/>
    <dgm:cxn modelId="{E85AA7C5-4AFF-495D-A2D1-21CB3AEA5125}" type="presOf" srcId="{4218B311-DAFF-4F54-A7E6-121A4BEAC5FB}" destId="{0CA47135-7EA6-4C10-BEF4-A6710DBB5D40}"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B77FC815-7C6C-4486-B8BF-B44B3FC64AF2}" type="presOf" srcId="{BFB3FB94-5211-4660-9634-89C300479DA9}" destId="{D3D021A3-CDCD-4C39-8B81-3ACA7328E93A}" srcOrd="0" destOrd="1"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C8464C89-9F00-4C54-8BB3-EF6142F68D18}" type="presOf" srcId="{4576007E-3AB2-4A3A-9D42-D07CE8B8A741}" destId="{D3D021A3-CDCD-4C39-8B81-3ACA7328E93A}" srcOrd="0" destOrd="0"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29F7BD47-0528-42DB-A3FB-A8A0EE312DDE}" type="presOf" srcId="{6D999D52-602B-4924-A2AA-C8D423CC03B8}" destId="{B6C97800-19A0-413A-9105-13F867AAA8A4}" srcOrd="0" destOrd="2" presId="urn:microsoft.com/office/officeart/2005/8/layout/vList5"/>
    <dgm:cxn modelId="{98B7C510-4B77-4102-9751-D748B423F742}" srcId="{AE50E31D-2140-4018-9705-AFE53364E90F}" destId="{0E6DC19D-EF01-4593-9DD3-C35EC3B8BDB8}" srcOrd="0" destOrd="0" parTransId="{95F3FA2B-20E1-493E-A54C-EC9A677B2ABC}" sibTransId="{64C78BAF-204D-4932-A8EF-767E4DE425C0}"/>
    <dgm:cxn modelId="{353DECC0-E867-44BE-BE44-AD58913AF4A3}" type="presOf" srcId="{FBE685BB-28AA-49D9-8CE2-9195DC598117}" destId="{572F7132-29EA-41B7-BEF8-E2E42A12A68A}" srcOrd="0" destOrd="3" presId="urn:microsoft.com/office/officeart/2005/8/layout/vList5"/>
    <dgm:cxn modelId="{CE776D11-4FBE-4580-8AF6-12BB3A6F1417}" type="presOf" srcId="{764D3618-97BD-4D8B-A17D-6771126D5FCB}" destId="{572F7132-29EA-41B7-BEF8-E2E42A12A68A}" srcOrd="0" destOrd="2"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1BB379BD-D463-41B6-91E4-EE9C7E93EFB5}" type="presOf" srcId="{0560FEC1-B83B-47EC-8E56-D0E943CE6D90}" destId="{B03451AF-D44D-40D3-9028-671F0FAE7A00}" srcOrd="0" destOrd="2" presId="urn:microsoft.com/office/officeart/2005/8/layout/vList5"/>
    <dgm:cxn modelId="{9A269309-275D-480A-A70F-FB7208F14C70}" type="presOf" srcId="{28581AC8-27FE-4F54-A7BF-ABE3D6A6A3C9}" destId="{572F7132-29EA-41B7-BEF8-E2E42A12A68A}" srcOrd="0" destOrd="1" presId="urn:microsoft.com/office/officeart/2005/8/layout/vList5"/>
    <dgm:cxn modelId="{69CACF3F-4209-4402-99CC-E251C8DC9DA1}" type="presOf" srcId="{AE50E31D-2140-4018-9705-AFE53364E90F}" destId="{15851E16-31A7-491E-924F-AEF3C4E47C98}" srcOrd="0" destOrd="0" presId="urn:microsoft.com/office/officeart/2005/8/layout/vList5"/>
    <dgm:cxn modelId="{599D8CF8-2CBE-426B-AAB0-A33574FBB88F}" srcId="{7C7D0C32-CD17-4001-B582-0D6858B50833}" destId="{40C7CD8E-DE32-49F9-86C0-B32B29B35C23}" srcOrd="1" destOrd="0" parTransId="{DE590637-7F83-4751-9661-0E1C347EC649}" sibTransId="{1293C2DB-F2A1-48DA-B846-A2158BAA2610}"/>
    <dgm:cxn modelId="{9CDF1476-1000-46BE-9EC7-1C687906D997}" type="presOf" srcId="{40C7CD8E-DE32-49F9-86C0-B32B29B35C23}" destId="{B03451AF-D44D-40D3-9028-671F0FAE7A00}" srcOrd="0" destOrd="1"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C1D821CC-2062-4206-9A77-8848A6FD554D}" type="presOf" srcId="{7B2B7747-DAE0-4B3A-B29A-5AD8FBCC5C65}" destId="{572F7132-29EA-41B7-BEF8-E2E42A12A68A}"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E25A2113-D708-45AC-9EC3-3C133D2D67ED}" srcId="{29921676-5812-4945-9187-11FA64FAB665}" destId="{54102586-FF60-4696-BA81-4A4BCB77DA37}" srcOrd="2" destOrd="0" parTransId="{FDEE90F5-B1B3-41E0-A6DA-D5AD1BD0EC64}" sibTransId="{57EA378C-18CA-4795-8D74-A2DD9113FE5A}"/>
    <dgm:cxn modelId="{1ABAD073-C32D-4306-9D42-EB452F3F468A}" type="presOf" srcId="{28176F3D-B691-4667-BD9F-C7C7253C9CC8}" destId="{C0EBACAE-1B82-4FDC-A09A-C0AACE33A025}"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92F35918-9995-45CB-8417-85F020EEE532}" type="presOf" srcId="{37BE2610-D6C9-4E69-B652-2AAA96EF103F}" destId="{B6C97800-19A0-413A-9105-13F867AAA8A4}" srcOrd="0" destOrd="1" presId="urn:microsoft.com/office/officeart/2005/8/layout/vList5"/>
    <dgm:cxn modelId="{FC3489C4-796D-40D3-8F5D-C184735D69E6}" type="presOf" srcId="{0E6DC19D-EF01-4593-9DD3-C35EC3B8BDB8}" destId="{C6EC8718-5E2B-429D-A94E-7879CB33259D}" srcOrd="0" destOrd="0" presId="urn:microsoft.com/office/officeart/2005/8/layout/vList5"/>
    <dgm:cxn modelId="{C916C137-4F4D-4374-B52D-5664F052709E}" srcId="{28176F3D-B691-4667-BD9F-C7C7253C9CC8}" destId="{CC997F73-4654-4FA3-825B-A9C24878F23C}" srcOrd="0" destOrd="0" parTransId="{C94D0C0B-7145-4B03-90A4-8038ACC21D97}" sibTransId="{0CC831F8-FF8A-483E-B81D-118C633948BA}"/>
    <dgm:cxn modelId="{709FE2C1-50B7-4A7B-BBE0-846FF9BD304A}" srcId="{4218B311-DAFF-4F54-A7E6-121A4BEAC5FB}" destId="{110080E4-7B9E-4A2E-87FF-10B33145CB21}" srcOrd="2" destOrd="0" parTransId="{31951AFA-0D4D-4CA0-B150-18AF178D03D6}" sibTransId="{B26BB199-4CCA-4A89-9609-C016DBB4DA46}"/>
    <dgm:cxn modelId="{E3C9B7DA-50FD-400A-9051-424AA6A2020F}" type="presOf" srcId="{29921676-5812-4945-9187-11FA64FAB665}" destId="{A7527CF9-3989-46BA-81D5-50D2555E5721}" srcOrd="0" destOrd="0"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849F1263-306B-46CC-8DBA-E786B9B3242F}" srcId="{29921676-5812-4945-9187-11FA64FAB665}" destId="{7C7D0C32-CD17-4001-B582-0D6858B50833}" srcOrd="1" destOrd="0" parTransId="{6ED5F59E-C39F-433A-A388-D7A3CC69E664}" sibTransId="{C2535746-1EE4-4D43-8173-64993B834A16}"/>
    <dgm:cxn modelId="{559FB54D-06D1-46E4-8F46-4D5849E9D7C6}" srcId="{4218B311-DAFF-4F54-A7E6-121A4BEAC5FB}" destId="{4576007E-3AB2-4A3A-9D42-D07CE8B8A741}" srcOrd="0" destOrd="0" parTransId="{00D35BEF-AE9A-4EE6-B05B-E0BF9870713A}" sibTransId="{EA4BEFF0-3343-4804-BBF0-3581942D533E}"/>
    <dgm:cxn modelId="{0594E91E-88F9-47A1-9751-27E65953F5F6}" type="presOf" srcId="{7C7D0C32-CD17-4001-B582-0D6858B50833}" destId="{A2C8CF9E-1AFB-4E2D-90AE-959A03E8DB0E}"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54C34368-F3E8-4099-A8AD-C1A1CB9A6F75}" srcId="{29921676-5812-4945-9187-11FA64FAB665}" destId="{AE50E31D-2140-4018-9705-AFE53364E90F}" srcOrd="0" destOrd="0" parTransId="{7E5293EF-4C80-4A56-B547-5A70C18125BE}" sibTransId="{F2A8ECC0-0E5A-44BC-AD68-F0256EA6114E}"/>
    <dgm:cxn modelId="{8E6A3FEA-D5EF-44B7-86D1-C50435F86284}" type="presOf" srcId="{110080E4-7B9E-4A2E-87FF-10B33145CB21}" destId="{D3D021A3-CDCD-4C39-8B81-3ACA7328E93A}" srcOrd="0" destOrd="2"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home</a:t>
          </a:r>
          <a:endParaRPr lang="en-US" sz="1400" kern="1200" dirty="0"/>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scratch</a:t>
          </a:r>
          <a:endParaRPr lang="en-US" sz="1400" kern="1200" dirty="0"/>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node scratch</a:t>
          </a:r>
          <a:endParaRPr lang="en-US" sz="1400" kern="1200" dirty="0"/>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staging</a:t>
          </a:r>
          <a:endParaRPr lang="en-US" sz="1400" kern="1200" dirty="0"/>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archive</a:t>
          </a:r>
          <a:endParaRPr lang="en-US" sz="1400" kern="1200" dirty="0"/>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smtClean="0"/>
            <a:t>Maximum </a:t>
          </a:r>
          <a:r>
            <a:rPr lang="pl-PL" sz="1800" kern="1200" dirty="0" smtClean="0"/>
            <a:t>2</a:t>
          </a:r>
          <a:r>
            <a:rPr lang="nl-BE" sz="1800" kern="1200" dirty="0" smtClean="0"/>
            <a:t>000</a:t>
          </a:r>
          <a:endParaRPr lang="nl-BE" sz="1800" kern="1200" dirty="0"/>
        </a:p>
        <a:p>
          <a:pPr marL="171450" lvl="1" indent="-171450" algn="l" defTabSz="800100">
            <a:lnSpc>
              <a:spcPct val="90000"/>
            </a:lnSpc>
            <a:spcBef>
              <a:spcPct val="0"/>
            </a:spcBef>
            <a:spcAft>
              <a:spcPct val="15000"/>
            </a:spcAft>
            <a:buChar char="••"/>
          </a:pPr>
          <a:r>
            <a:rPr lang="pl-PL" sz="1800" kern="1200" dirty="0" err="1" smtClean="0"/>
            <a:t>Valid</a:t>
          </a:r>
          <a:r>
            <a:rPr lang="pl-PL" sz="1800" kern="1200" dirty="0" smtClean="0"/>
            <a:t> </a:t>
          </a:r>
          <a:r>
            <a:rPr lang="pl-PL" sz="1800" kern="1200" dirty="0" err="1" smtClean="0"/>
            <a:t>up</a:t>
          </a:r>
          <a:r>
            <a:rPr lang="pl-PL" sz="1800" kern="1200" dirty="0" smtClean="0"/>
            <a:t> to 6 </a:t>
          </a:r>
          <a:r>
            <a:rPr lang="pl-PL" sz="1800" kern="1200" dirty="0" err="1" smtClean="0"/>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nl-BE" sz="2000" b="1" kern="1200" dirty="0" err="1" smtClean="0"/>
            <a:t>Introduction</a:t>
          </a:r>
          <a:r>
            <a:rPr lang="nl-BE" sz="2000" kern="1200" dirty="0" smtClean="0"/>
            <a:t> </a:t>
          </a:r>
          <a:r>
            <a:rPr lang="nl-BE" sz="2000" b="1" kern="1200" dirty="0" err="1" smtClean="0"/>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smtClean="0"/>
            <a:t>C</a:t>
          </a:r>
          <a:r>
            <a:rPr lang="nl-BE" sz="1600" kern="1200" dirty="0" err="1" smtClean="0"/>
            <a:t>ommercial</a:t>
          </a:r>
          <a:r>
            <a:rPr lang="nl-BE" sz="1600" kern="1200" dirty="0" smtClean="0"/>
            <a:t> partner </a:t>
          </a:r>
          <a:r>
            <a:rPr lang="nl-BE" sz="1600" b="1" kern="1200" dirty="0" smtClean="0"/>
            <a:t>0.06 €</a:t>
          </a:r>
          <a:endParaRPr lang="nl-BE" sz="1600" b="1" kern="1200" dirty="0"/>
        </a:p>
        <a:p>
          <a:pPr marL="171450" lvl="1" indent="-171450" algn="l" defTabSz="711200">
            <a:lnSpc>
              <a:spcPct val="100000"/>
            </a:lnSpc>
            <a:spcBef>
              <a:spcPct val="0"/>
            </a:spcBef>
            <a:spcAft>
              <a:spcPct val="15000"/>
            </a:spcAft>
            <a:buChar char="••"/>
          </a:pPr>
          <a:r>
            <a:rPr lang="nl-BE" sz="1600" b="0" kern="1200" dirty="0" err="1" smtClean="0"/>
            <a:t>Internal</a:t>
          </a:r>
          <a:r>
            <a:rPr lang="nl-BE" sz="1600" b="0" kern="1200" dirty="0" smtClean="0"/>
            <a:t> </a:t>
          </a:r>
          <a:r>
            <a:rPr lang="nl-BE" sz="1600" b="0" kern="1200" dirty="0" err="1" smtClean="0"/>
            <a:t>funding</a:t>
          </a:r>
          <a:r>
            <a:rPr lang="nl-BE" sz="1600" b="0" kern="1200" dirty="0" smtClean="0"/>
            <a:t>, IWT, FWO</a:t>
          </a:r>
          <a:r>
            <a:rPr lang="pl-PL" sz="1600" b="0" kern="1200" dirty="0" smtClean="0"/>
            <a:t>, </a:t>
          </a:r>
          <a:r>
            <a:rPr lang="nl-BE" sz="1600" kern="1200" dirty="0" smtClean="0"/>
            <a:t>European </a:t>
          </a:r>
          <a:r>
            <a:rPr lang="nl-BE" sz="1600" kern="1200" dirty="0" err="1" smtClean="0"/>
            <a:t>funding</a:t>
          </a:r>
          <a:r>
            <a:rPr lang="nl-BE" sz="1600" b="0" kern="1200" dirty="0" smtClean="0"/>
            <a:t> </a:t>
          </a:r>
          <a:r>
            <a:rPr lang="nl-BE" sz="1600" b="1" kern="1200" dirty="0" smtClean="0"/>
            <a:t>0.0035</a:t>
          </a:r>
          <a:r>
            <a:rPr lang="pl-PL" sz="1600" b="1" kern="1200" dirty="0" smtClean="0"/>
            <a:t> </a:t>
          </a:r>
          <a:r>
            <a:rPr lang="nl-BE" sz="1600" b="1" kern="1200" dirty="0" smtClean="0"/>
            <a:t>€</a:t>
          </a:r>
          <a:endParaRPr lang="nl-BE" sz="1600" b="1" kern="1200" dirty="0"/>
        </a:p>
        <a:p>
          <a:pPr marL="171450" lvl="1" indent="-171450" algn="l" defTabSz="711200">
            <a:lnSpc>
              <a:spcPct val="100000"/>
            </a:lnSpc>
            <a:spcBef>
              <a:spcPct val="0"/>
            </a:spcBef>
            <a:spcAft>
              <a:spcPct val="15000"/>
            </a:spcAft>
            <a:buChar char="••"/>
          </a:pPr>
          <a:r>
            <a:rPr lang="nl-BE" sz="1600" b="0" kern="1200" dirty="0" smtClean="0"/>
            <a:t>Minimum </a:t>
          </a:r>
          <a:r>
            <a:rPr lang="nl-BE" sz="1600" b="0" kern="1200" dirty="0" err="1" smtClean="0"/>
            <a:t>purchase</a:t>
          </a:r>
          <a:r>
            <a:rPr lang="nl-BE" sz="1600" b="0" kern="1200" dirty="0" smtClean="0"/>
            <a:t> 5000 </a:t>
          </a:r>
          <a:r>
            <a:rPr lang="nl-BE" sz="1600" b="0" kern="1200" dirty="0" err="1" smtClean="0"/>
            <a:t>credits</a:t>
          </a:r>
          <a:r>
            <a:rPr lang="nl-BE" sz="1600" b="1" kern="1200" dirty="0" smtClean="0"/>
            <a:t> </a:t>
          </a:r>
          <a:endParaRPr lang="nl-BE" sz="1600" b="1" kern="1200" dirty="0"/>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nl-BE" sz="2200" b="1" kern="1200" dirty="0" smtClean="0"/>
            <a:t>Project </a:t>
          </a:r>
          <a:r>
            <a:rPr lang="nl-BE" sz="2200" b="1" kern="1200" dirty="0" err="1" smtClean="0"/>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smtClean="0"/>
            <a:t>/scratch, </a:t>
          </a:r>
          <a:r>
            <a:rPr lang="nl-BE" sz="1700" kern="1200" dirty="0" err="1" smtClean="0"/>
            <a:t>temporary</a:t>
          </a:r>
          <a:r>
            <a:rPr lang="nl-BE" sz="1700" kern="1200" dirty="0" smtClean="0"/>
            <a:t> quota upgrade</a:t>
          </a:r>
          <a:endParaRPr lang="nl-BE" sz="1700" kern="1200" dirty="0"/>
        </a:p>
        <a:p>
          <a:pPr marL="171450" lvl="1" indent="-171450" algn="l" defTabSz="755650">
            <a:lnSpc>
              <a:spcPct val="100000"/>
            </a:lnSpc>
            <a:spcBef>
              <a:spcPct val="0"/>
            </a:spcBef>
            <a:spcAft>
              <a:spcPct val="15000"/>
            </a:spcAft>
            <a:buChar char="••"/>
          </a:pPr>
          <a:r>
            <a:rPr lang="nl-BE" sz="1700" kern="1200" dirty="0" smtClean="0"/>
            <a:t>/data  25 GB , </a:t>
          </a:r>
          <a:r>
            <a:rPr lang="pl-PL" sz="1700" kern="1200" dirty="0" smtClean="0"/>
            <a:t>14.63</a:t>
          </a:r>
          <a:r>
            <a:rPr lang="nl-BE" sz="1700" kern="1200" dirty="0" smtClean="0"/>
            <a:t> €/</a:t>
          </a:r>
          <a:r>
            <a:rPr lang="nl-BE" sz="1700" kern="1200" dirty="0" err="1" smtClean="0"/>
            <a:t>year</a:t>
          </a:r>
          <a:endParaRPr lang="nl-BE" sz="1700" kern="1200" dirty="0"/>
        </a:p>
        <a:p>
          <a:pPr marL="171450" lvl="1" indent="-171450" algn="l" defTabSz="755650">
            <a:lnSpc>
              <a:spcPct val="100000"/>
            </a:lnSpc>
            <a:spcBef>
              <a:spcPct val="0"/>
            </a:spcBef>
            <a:spcAft>
              <a:spcPct val="15000"/>
            </a:spcAft>
            <a:buChar char="••"/>
          </a:pPr>
          <a:r>
            <a:rPr lang="pl-PL" sz="1700" kern="1200" dirty="0" smtClean="0"/>
            <a:t>HPC </a:t>
          </a:r>
          <a:r>
            <a:rPr lang="pl-PL" sz="1700" kern="1200" dirty="0" err="1" smtClean="0"/>
            <a:t>archive</a:t>
          </a:r>
          <a:r>
            <a:rPr lang="nl-BE" sz="1700" kern="1200" dirty="0" smtClean="0"/>
            <a:t> 1 TB, </a:t>
          </a:r>
          <a:r>
            <a:rPr lang="pl-PL" sz="1700" kern="1200" dirty="0" smtClean="0"/>
            <a:t>70</a:t>
          </a:r>
          <a:r>
            <a:rPr lang="en-US" sz="1700" kern="1200" dirty="0" smtClean="0"/>
            <a:t> </a:t>
          </a:r>
          <a:r>
            <a:rPr lang="nl-BE" sz="1700" kern="1200" dirty="0" smtClean="0"/>
            <a:t>€/</a:t>
          </a:r>
          <a:r>
            <a:rPr lang="nl-BE" sz="1700" kern="1200" dirty="0" err="1" smtClean="0"/>
            <a:t>year</a:t>
          </a:r>
          <a:endParaRPr lang="nl-BE" sz="1700" kern="1200" dirty="0"/>
        </a:p>
        <a:p>
          <a:pPr marL="171450" lvl="1" indent="-171450" algn="l" defTabSz="755650">
            <a:lnSpc>
              <a:spcPct val="90000"/>
            </a:lnSpc>
            <a:spcBef>
              <a:spcPct val="0"/>
            </a:spcBef>
            <a:spcAft>
              <a:spcPct val="15000"/>
            </a:spcAft>
            <a:buChar char="••"/>
          </a:pPr>
          <a:r>
            <a:rPr lang="en-US" sz="1700" kern="1200" dirty="0" smtClean="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nl-BE" sz="2200" b="1" kern="1200" dirty="0" smtClean="0"/>
            <a:t>Storage</a:t>
          </a:r>
          <a:endParaRPr lang="nl-BE" sz="2200" b="1" kern="1200" dirty="0"/>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smtClean="0"/>
            <a:t>Software Installation</a:t>
          </a:r>
          <a:endParaRPr lang="nl-BE" sz="1700" kern="1200" dirty="0"/>
        </a:p>
        <a:p>
          <a:pPr marL="171450" lvl="1" indent="-171450" algn="l" defTabSz="755650">
            <a:lnSpc>
              <a:spcPct val="100000"/>
            </a:lnSpc>
            <a:spcBef>
              <a:spcPct val="0"/>
            </a:spcBef>
            <a:spcAft>
              <a:spcPct val="15000"/>
            </a:spcAft>
            <a:buChar char="••"/>
          </a:pPr>
          <a:r>
            <a:rPr lang="nl-BE" sz="1700" kern="1200" dirty="0" smtClean="0"/>
            <a:t>Debugging &amp; </a:t>
          </a:r>
          <a:r>
            <a:rPr lang="nl-BE" sz="1700" kern="1200" dirty="0" err="1" smtClean="0"/>
            <a:t>profiling</a:t>
          </a:r>
          <a:r>
            <a:rPr lang="nl-BE" sz="1700" kern="1200" dirty="0" smtClean="0"/>
            <a:t> up </a:t>
          </a:r>
          <a:r>
            <a:rPr lang="nl-BE" sz="1700" kern="1200" dirty="0" err="1" smtClean="0"/>
            <a:t>to</a:t>
          </a:r>
          <a:r>
            <a:rPr lang="nl-BE" sz="1700" kern="1200" dirty="0" smtClean="0"/>
            <a:t> 5 </a:t>
          </a:r>
          <a:r>
            <a:rPr lang="nl-BE" sz="1700" kern="1200" dirty="0" err="1" smtClean="0"/>
            <a:t>days</a:t>
          </a:r>
          <a:endParaRPr lang="nl-BE" sz="1700" kern="1200" dirty="0"/>
        </a:p>
        <a:p>
          <a:pPr marL="171450" lvl="1" indent="-171450" algn="l" defTabSz="755650">
            <a:lnSpc>
              <a:spcPct val="100000"/>
            </a:lnSpc>
            <a:spcBef>
              <a:spcPct val="0"/>
            </a:spcBef>
            <a:spcAft>
              <a:spcPct val="15000"/>
            </a:spcAft>
            <a:buChar char="••"/>
          </a:pPr>
          <a:r>
            <a:rPr lang="nl-BE" sz="1700" kern="1200" dirty="0" err="1" smtClean="0"/>
            <a:t>Parallelization</a:t>
          </a:r>
          <a:r>
            <a:rPr lang="nl-BE" sz="1700" kern="1200" dirty="0" smtClean="0"/>
            <a:t> &amp; </a:t>
          </a:r>
          <a:r>
            <a:rPr lang="nl-BE" sz="1700" kern="1200" dirty="0" err="1" smtClean="0"/>
            <a:t>optimization</a:t>
          </a:r>
          <a:r>
            <a:rPr lang="nl-BE" sz="1700" kern="1200" dirty="0" smtClean="0"/>
            <a:t>  up </a:t>
          </a:r>
          <a:r>
            <a:rPr lang="nl-BE" sz="1700" kern="1200" dirty="0" err="1" smtClean="0"/>
            <a:t>to</a:t>
          </a:r>
          <a:r>
            <a:rPr lang="nl-BE" sz="1700" kern="1200" dirty="0" smtClean="0"/>
            <a:t> 5 </a:t>
          </a:r>
          <a:r>
            <a:rPr lang="nl-BE" sz="1700" kern="1200" dirty="0" err="1" smtClean="0"/>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nl-BE" sz="2200" b="1" kern="1200" dirty="0" smtClean="0"/>
            <a:t>Application support</a:t>
          </a:r>
          <a:endParaRPr lang="nl-BE" sz="2200" b="1" kern="1200" dirty="0"/>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smtClean="0"/>
            <a:t>Scheduled</a:t>
          </a:r>
          <a:r>
            <a:rPr lang="nl-BE" sz="1700" kern="1200" dirty="0" smtClean="0"/>
            <a:t> courses</a:t>
          </a:r>
        </a:p>
        <a:p>
          <a:pPr marL="171450" lvl="1" indent="-171450" algn="l" defTabSz="755650">
            <a:lnSpc>
              <a:spcPct val="100000"/>
            </a:lnSpc>
            <a:spcBef>
              <a:spcPct val="0"/>
            </a:spcBef>
            <a:spcAft>
              <a:spcPct val="15000"/>
            </a:spcAft>
            <a:buChar char="••"/>
          </a:pPr>
          <a:r>
            <a:rPr lang="nl-BE" sz="1700" kern="1200" dirty="0" err="1" smtClean="0"/>
            <a:t>Infosessions</a:t>
          </a:r>
          <a:endParaRPr lang="nl-BE" sz="1700" kern="1200" dirty="0" smtClean="0"/>
        </a:p>
        <a:p>
          <a:pPr marL="171450" lvl="1" indent="-171450" algn="l" defTabSz="755650">
            <a:lnSpc>
              <a:spcPct val="100000"/>
            </a:lnSpc>
            <a:spcBef>
              <a:spcPct val="0"/>
            </a:spcBef>
            <a:spcAft>
              <a:spcPct val="15000"/>
            </a:spcAft>
            <a:buChar char="••"/>
          </a:pPr>
          <a:r>
            <a:rPr lang="nl-BE" sz="1700" kern="1200" dirty="0" err="1" smtClean="0"/>
            <a:t>Thematic</a:t>
          </a:r>
          <a:r>
            <a:rPr lang="nl-BE" sz="1700" kern="1200" dirty="0" smtClean="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nl-BE" sz="2200" b="1" kern="1200" dirty="0" smtClean="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1/04/2020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1/04/2020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19</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21</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smtClean="0"/>
              <a:t>The TAB reviewers (international team) are appointed by FWO.</a:t>
            </a:r>
          </a:p>
          <a:p>
            <a:pPr marL="228600" indent="-228600">
              <a:buAutoNum type="arabicPeriod"/>
            </a:pPr>
            <a:r>
              <a:rPr lang="en-US" sz="1200" dirty="0" smtClean="0"/>
              <a:t>Application form: </a:t>
            </a:r>
            <a:r>
              <a:rPr lang="nl-BE" sz="1200" dirty="0" smtClean="0">
                <a:hlinkClick r:id="rId3"/>
              </a:rPr>
              <a:t>https://www.vscentrum.be/tier1</a:t>
            </a:r>
            <a:endParaRPr lang="nl-BE" sz="1200" dirty="0" smtClean="0"/>
          </a:p>
          <a:p>
            <a:pPr marL="228600" indent="-228600">
              <a:buAutoNum type="arabicPeriod"/>
            </a:pPr>
            <a:r>
              <a:rPr lang="en-US" sz="1200" dirty="0" smtClean="0"/>
              <a:t>We support your application (technicalities, scale up, configuration </a:t>
            </a:r>
            <a:r>
              <a:rPr lang="en-US" sz="1200" dirty="0" err="1" smtClean="0"/>
              <a:t>etc</a:t>
            </a:r>
            <a:r>
              <a:rPr lang="en-US" sz="1200" dirty="0" smtClean="0"/>
              <a:t>) if you send us your </a:t>
            </a:r>
            <a:br>
              <a:rPr lang="en-US" sz="1200" dirty="0" smtClean="0"/>
            </a:br>
            <a:r>
              <a:rPr lang="en-US" sz="1200" dirty="0" smtClean="0"/>
              <a:t>application form </a:t>
            </a:r>
            <a:r>
              <a:rPr lang="en-US" sz="1200" b="1" dirty="0" smtClean="0"/>
              <a:t>max 1 week before</a:t>
            </a:r>
            <a:r>
              <a:rPr lang="en-US" sz="1200" dirty="0" smtClean="0"/>
              <a:t> the cut-off deadline.</a:t>
            </a:r>
          </a:p>
          <a:p>
            <a:pPr marL="228600" indent="-228600">
              <a:buAutoNum type="arabicPeriod"/>
            </a:pPr>
            <a:r>
              <a:rPr lang="en-US" sz="1200" dirty="0" smtClean="0"/>
              <a:t>Intro credits: </a:t>
            </a:r>
            <a:r>
              <a:rPr lang="en-US" sz="1200" dirty="0" smtClean="0">
                <a:hlinkClick r:id="rId4"/>
              </a:rPr>
              <a:t>https://admin.kuleuven.be/icts/onderzoek/hpc/request-introduction-credits</a:t>
            </a:r>
            <a:r>
              <a:rPr lang="en-US" sz="1200" dirty="0" smtClean="0"/>
              <a:t> </a:t>
            </a:r>
          </a:p>
          <a:p>
            <a:pPr marL="228600" indent="-228600">
              <a:buAutoNum type="arabicPeriod"/>
            </a:pPr>
            <a:r>
              <a:rPr lang="en-US" sz="1200" dirty="0" smtClean="0"/>
              <a:t>Project credits: </a:t>
            </a:r>
            <a:r>
              <a:rPr lang="en-US" sz="1200" dirty="0" smtClean="0">
                <a:hlinkClick r:id="rId5"/>
              </a:rPr>
              <a:t>https://icts.kuleuven.be/sc/forms/Aanvraagformulier_HPC_Credits</a:t>
            </a:r>
            <a:r>
              <a:rPr lang="en-US" sz="1200" dirty="0" smtClean="0"/>
              <a:t> </a:t>
            </a:r>
          </a:p>
          <a:p>
            <a:pPr marL="228600" indent="-228600">
              <a:buAutoNum type="arabicPeriod"/>
            </a:pPr>
            <a:r>
              <a:rPr lang="en-US" sz="1200" dirty="0" smtClean="0"/>
              <a:t>1,000 credits = 3.5 EURO</a:t>
            </a:r>
          </a:p>
          <a:p>
            <a:r>
              <a:rPr lang="en-US" sz="1200" dirty="0" smtClean="0"/>
              <a:t>For all services check the ICTS service catalog: </a:t>
            </a:r>
            <a:r>
              <a:rPr lang="en-US" sz="1200" dirty="0" smtClean="0">
                <a:hlinkClick r:id="rId6"/>
              </a:rPr>
              <a:t>https://icts.kuleuven.be/sc</a:t>
            </a:r>
            <a:r>
              <a:rPr lang="en-US" sz="1200" dirty="0" smtClean="0"/>
              <a:t> </a:t>
            </a:r>
            <a:endParaRPr lang="nl-BE" sz="1200" dirty="0" smtClean="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26</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HPC</a:t>
            </a:r>
            <a:r>
              <a:rPr lang="en-US" baseline="0" dirty="0" smtClean="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46</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51</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62</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a:t>
            </a:r>
            <a:r>
              <a:rPr lang="en-US" baseline="0" dirty="0" smtClean="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76</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86</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87</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93</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104</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112</a:t>
            </a:fld>
            <a:endParaRPr lang="en-US"/>
          </a:p>
        </p:txBody>
      </p:sp>
      <p:sp>
        <p:nvSpPr>
          <p:cNvPr id="5" name="Header Placeholder 4"/>
          <p:cNvSpPr>
            <a:spLocks noGrp="1"/>
          </p:cNvSpPr>
          <p:nvPr>
            <p:ph type="hdr" sz="quarter" idx="11"/>
          </p:nvPr>
        </p:nvSpPr>
        <p:spPr/>
        <p:txBody>
          <a:bodyPr/>
          <a:lstStyle/>
          <a:p>
            <a:r>
              <a:rPr lang="en-US" dirty="0" smtClean="0"/>
              <a:t>HPC Introduction</a:t>
            </a:r>
            <a:endParaRPr lang="en-US" dirty="0"/>
          </a:p>
        </p:txBody>
      </p:sp>
    </p:spTree>
    <p:extLst>
      <p:ext uri="{BB962C8B-B14F-4D97-AF65-F5344CB8AC3E}">
        <p14:creationId xmlns:p14="http://schemas.microsoft.com/office/powerpoint/2010/main" val="3457839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114</a:t>
            </a:fld>
            <a:endParaRPr lang="en-US"/>
          </a:p>
        </p:txBody>
      </p:sp>
      <p:sp>
        <p:nvSpPr>
          <p:cNvPr id="5" name="Header Placeholder 4"/>
          <p:cNvSpPr>
            <a:spLocks noGrp="1"/>
          </p:cNvSpPr>
          <p:nvPr>
            <p:ph type="hdr" sz="quarter" idx="11"/>
          </p:nvPr>
        </p:nvSpPr>
        <p:spPr/>
        <p:txBody>
          <a:bodyPr/>
          <a:lstStyle/>
          <a:p>
            <a:r>
              <a:rPr lang="en-US" dirty="0" smtClean="0"/>
              <a:t>HPC Introduction</a:t>
            </a:r>
            <a:endParaRPr lang="en-US" dirty="0"/>
          </a:p>
        </p:txBody>
      </p:sp>
    </p:spTree>
    <p:extLst>
      <p:ext uri="{BB962C8B-B14F-4D97-AF65-F5344CB8AC3E}">
        <p14:creationId xmlns:p14="http://schemas.microsoft.com/office/powerpoint/2010/main" val="1883231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116</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117</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smtClean="0">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131</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VSC is a partnership between 5 major universities</a:t>
            </a:r>
            <a:r>
              <a:rPr lang="en-US" baseline="0" dirty="0" smtClean="0"/>
              <a:t> and associations in Flanders, namely … and is spread among 4 sites. </a:t>
            </a:r>
            <a:br>
              <a:rPr lang="en-US" baseline="0" dirty="0" smtClean="0"/>
            </a:br>
            <a:r>
              <a:rPr lang="en-US" baseline="0" dirty="0" smtClean="0"/>
              <a:t>VSC is sponsored by the </a:t>
            </a:r>
            <a:r>
              <a:rPr lang="en-US" baseline="0" dirty="0" err="1" smtClean="0"/>
              <a:t>flemish</a:t>
            </a:r>
            <a:r>
              <a:rPr lang="en-US" baseline="0" dirty="0" smtClean="0"/>
              <a:t> research organization FWO. The idea is that the academics (scientists, students) and industrial partners in Flanders have an easy access to compute and storage facilities. </a:t>
            </a:r>
            <a:br>
              <a:rPr lang="en-US" baseline="0" dirty="0" smtClean="0"/>
            </a:br>
            <a:r>
              <a:rPr lang="en-US" baseline="0" dirty="0" smtClean="0"/>
              <a:t>Hence any individual with a single VSC account is eligible to compute on any cluster/site that he/she </a:t>
            </a:r>
            <a:r>
              <a:rPr lang="en-US" baseline="0" dirty="0" err="1" smtClean="0"/>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2007:</a:t>
            </a:r>
            <a:r>
              <a:rPr lang="en-US" baseline="0" dirty="0" smtClean="0"/>
              <a:t> the first idea sparkled</a:t>
            </a:r>
          </a:p>
          <a:p>
            <a:r>
              <a:rPr lang="en-US" baseline="0" dirty="0" smtClean="0"/>
              <a:t>2009: VSC was officially launched</a:t>
            </a:r>
          </a:p>
          <a:p>
            <a:r>
              <a:rPr lang="en-US" baseline="0" dirty="0" smtClean="0"/>
              <a:t>2012: The first Tier-1 machine kicked into production</a:t>
            </a:r>
          </a:p>
          <a:p>
            <a:r>
              <a:rPr lang="en-US" baseline="0" dirty="0" smtClean="0"/>
              <a:t>2013: VSC receives structural funding from government (will be there)</a:t>
            </a:r>
          </a:p>
          <a:p>
            <a:r>
              <a:rPr lang="en-US" baseline="0" dirty="0" smtClean="0"/>
              <a:t>2016: 2</a:t>
            </a:r>
            <a:r>
              <a:rPr lang="en-US" baseline="30000" dirty="0" smtClean="0"/>
              <a:t>nd</a:t>
            </a:r>
            <a:r>
              <a:rPr lang="en-US" baseline="0" dirty="0" smtClean="0"/>
              <a:t> Tier-1 machine was launched in Leuven</a:t>
            </a:r>
          </a:p>
          <a:p>
            <a:r>
              <a:rPr lang="en-US" baseline="0" dirty="0" smtClean="0"/>
              <a:t>2018: Government funding for a Tier-1 platform (compute, storage, cloud)</a:t>
            </a:r>
          </a:p>
          <a:p>
            <a:r>
              <a:rPr lang="en-US" baseline="0" dirty="0" smtClean="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147</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150</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1482815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151</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3251425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1383344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265769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35242704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smtClean="0"/>
              <a:t>HPC Introduction</a:t>
            </a:r>
            <a:endParaRPr lang="en-US"/>
          </a:p>
        </p:txBody>
      </p:sp>
    </p:spTree>
    <p:extLst>
      <p:ext uri="{BB962C8B-B14F-4D97-AF65-F5344CB8AC3E}">
        <p14:creationId xmlns:p14="http://schemas.microsoft.com/office/powerpoint/2010/main" val="3948565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160</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VSC users can use Tier-2 clusters from any site they desire.</a:t>
            </a:r>
          </a:p>
          <a:p>
            <a:r>
              <a:rPr lang="en-US" baseline="0" dirty="0" smtClean="0"/>
              <a:t>If you still require more compute resources which does not fit into available Tier-2 limits, you can apply for Tier-1 compute time.</a:t>
            </a:r>
          </a:p>
          <a:p>
            <a:r>
              <a:rPr lang="en-US" baseline="0" dirty="0" smtClean="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items are indexed</a:t>
            </a:r>
          </a:p>
          <a:p>
            <a:r>
              <a:rPr lang="en-US" dirty="0" smtClean="0"/>
              <a:t>There</a:t>
            </a:r>
            <a:r>
              <a:rPr lang="en-US" baseline="0" dirty="0" smtClean="0"/>
              <a:t> is a power search engine there.</a:t>
            </a:r>
          </a:p>
          <a:p>
            <a:r>
              <a:rPr lang="en-US" baseline="0" dirty="0" smtClean="0"/>
              <a:t>Just put a </a:t>
            </a:r>
            <a:r>
              <a:rPr lang="en-US" baseline="0" smtClean="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4/1/2020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smtClean="0">
                <a:solidFill>
                  <a:schemeClr val="bg2"/>
                </a:solidFill>
                <a:latin typeface="FlandersArtSans-Medium" panose="00000600000000000000" pitchFamily="2" charset="0"/>
              </a:rPr>
              <a:t>vscentrum</a:t>
            </a:r>
            <a:r>
              <a:rPr lang="en-US" sz="1350" dirty="0" smtClean="0">
                <a:solidFill>
                  <a:schemeClr val="bg2"/>
                </a:solidFill>
              </a:rPr>
              <a:t>.be</a:t>
            </a:r>
            <a:endParaRPr lang="en-US" sz="1350" dirty="0">
              <a:solidFill>
                <a:schemeClr val="bg2"/>
              </a:solidFill>
            </a:endParaRP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smtClean="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t>vscentrum.be</a:t>
            </a:r>
            <a:endParaRPr lang="en-US" dirty="0"/>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4/1/2020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smtClean="0"/>
              <a:t>vscentrum.be</a:t>
            </a:r>
            <a:endParaRPr lang="en-US"/>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smtClean="0">
                <a:solidFill>
                  <a:schemeClr val="bg2"/>
                </a:solidFill>
                <a:latin typeface="FlandersArtSans-Medium" panose="00000600000000000000" pitchFamily="2" charset="0"/>
              </a:rPr>
              <a:t>vscentrum</a:t>
            </a:r>
            <a:r>
              <a:rPr lang="en-US" dirty="0" smtClean="0">
                <a:solidFill>
                  <a:schemeClr val="bg2"/>
                </a:solidFill>
              </a:rPr>
              <a:t>.be</a:t>
            </a:r>
            <a:endParaRPr lang="en-US" dirty="0">
              <a:solidFill>
                <a:schemeClr val="bg2"/>
              </a:solidFill>
            </a:endParaRP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t>vscentrum.be</a:t>
            </a:r>
            <a:endParaRPr lang="en-US" dirty="0"/>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smtClean="0"/>
              <a:t>Click icon to add picture</a:t>
            </a:r>
            <a:endParaRPr lang="en-US"/>
          </a:p>
        </p:txBody>
      </p:sp>
    </p:spTree>
    <p:extLst>
      <p:ext uri="{BB962C8B-B14F-4D97-AF65-F5344CB8AC3E}">
        <p14:creationId xmlns:p14="http://schemas.microsoft.com/office/powerpoint/2010/main" val="1404826009"/>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www.vscentrum.be/en/education-and-trainings" TargetMode="Externa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4.wmf"/><Relationship Id="rId4" Type="http://schemas.openxmlformats.org/officeDocument/2006/relationships/oleObject" Target="../embeddings/oleObject1.bin"/></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6.wmf"/><Relationship Id="rId3" Type="http://schemas.openxmlformats.org/officeDocument/2006/relationships/notesSlide" Target="../notesSlides/notesSlide66.xml"/><Relationship Id="rId7" Type="http://schemas.openxmlformats.org/officeDocument/2006/relationships/image" Target="../media/image120.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19.png"/><Relationship Id="rId11" Type="http://schemas.openxmlformats.org/officeDocument/2006/relationships/image" Target="../media/image122.jpeg"/><Relationship Id="rId5" Type="http://schemas.openxmlformats.org/officeDocument/2006/relationships/image" Target="../media/image118.png"/><Relationship Id="rId10" Type="http://schemas.openxmlformats.org/officeDocument/2006/relationships/image" Target="../media/image121.jpeg"/><Relationship Id="rId4" Type="http://schemas.openxmlformats.org/officeDocument/2006/relationships/image" Target="../media/image117.jpeg"/><Relationship Id="rId9" Type="http://schemas.openxmlformats.org/officeDocument/2006/relationships/image" Target="../media/image115.wmf"/><Relationship Id="rId14" Type="http://schemas.openxmlformats.org/officeDocument/2006/relationships/image" Target="../media/image123.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2.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4.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5.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5.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diagramLayout" Target="../diagrams/layout7.xml"/><Relationship Id="rId7" Type="http://schemas.openxmlformats.org/officeDocument/2006/relationships/image" Target="../media/image93.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8.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smtClean="0"/>
              <a:t>VSC HPC Introduction</a:t>
            </a:r>
            <a:endParaRPr lang="en-US" sz="6000" dirty="0"/>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a:t>
            </a:r>
            <a:r>
              <a:rPr lang="en-US" sz="2100" dirty="0" smtClean="0"/>
              <a:t>Leuven</a:t>
            </a:r>
            <a:br>
              <a:rPr lang="en-US" sz="2100" dirty="0" smtClean="0"/>
            </a:br>
            <a:r>
              <a:rPr lang="en-US" dirty="0" smtClean="0"/>
              <a:t>VSC staff:</a:t>
            </a:r>
            <a:br>
              <a:rPr lang="en-US" dirty="0" smtClean="0"/>
            </a:br>
            <a:r>
              <a:rPr lang="en-US" dirty="0" smtClean="0"/>
              <a:t>	Ehsan Moravveji</a:t>
            </a:r>
            <a:br>
              <a:rPr lang="en-US" dirty="0" smtClean="0"/>
            </a:br>
            <a:r>
              <a:rPr lang="en-US" dirty="0" smtClean="0"/>
              <a:t>	Mag </a:t>
            </a:r>
            <a:r>
              <a:rPr lang="en-US" dirty="0" err="1" smtClean="0"/>
              <a:t>Selwa</a:t>
            </a:r>
            <a:r>
              <a:rPr lang="en-US" dirty="0" smtClean="0"/>
              <a:t/>
            </a:r>
            <a:br>
              <a:rPr lang="en-US" dirty="0" smtClean="0"/>
            </a:br>
            <a:r>
              <a:rPr lang="en-US" dirty="0" smtClean="0"/>
              <a:t>	Geert Jan </a:t>
            </a:r>
            <a:r>
              <a:rPr lang="en-US" dirty="0" err="1" smtClean="0"/>
              <a:t>Bex</a:t>
            </a:r>
            <a:r>
              <a:rPr lang="en-US" dirty="0" smtClean="0"/>
              <a:t> (</a:t>
            </a:r>
            <a:r>
              <a:rPr lang="en-US" dirty="0" err="1" smtClean="0"/>
              <a:t>Uhasselt</a:t>
            </a:r>
            <a:r>
              <a:rPr lang="en-US" dirty="0" smtClean="0"/>
              <a:t>)</a:t>
            </a:r>
            <a:br>
              <a:rPr lang="en-US" dirty="0" smtClean="0"/>
            </a:br>
            <a:r>
              <a:rPr lang="en-US" dirty="0" smtClean="0"/>
              <a:t>	Jan </a:t>
            </a:r>
            <a:r>
              <a:rPr lang="en-US" dirty="0" err="1" smtClean="0"/>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10</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100</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smtClean="0"/>
              <a:t>Jupyter</a:t>
            </a:r>
            <a:r>
              <a:rPr lang="en-US" dirty="0" smtClean="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101</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smtClean="0"/>
              <a:t>Install </a:t>
            </a:r>
            <a:r>
              <a:rPr lang="en-US" sz="2100" dirty="0" err="1" smtClean="0"/>
              <a:t>Miniconda</a:t>
            </a:r>
            <a:r>
              <a:rPr lang="en-US" sz="2100" dirty="0" smtClean="0"/>
              <a:t> in your $VSC_DATA</a:t>
            </a:r>
            <a:br>
              <a:rPr lang="en-US" sz="2100" dirty="0" smtClean="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smtClean="0"/>
              <a:t> </a:t>
            </a:r>
          </a:p>
          <a:p>
            <a:pPr marL="342900" indent="-342900">
              <a:buFont typeface="Wingdings" panose="05000000000000000000" pitchFamily="2" charset="2"/>
              <a:buChar char="q"/>
            </a:pPr>
            <a:r>
              <a:rPr lang="en-US" sz="2100" dirty="0" smtClean="0"/>
              <a:t>Create a </a:t>
            </a:r>
            <a:r>
              <a:rPr lang="en-US" sz="2100" dirty="0" err="1" smtClean="0"/>
              <a:t>conda</a:t>
            </a:r>
            <a:r>
              <a:rPr lang="en-US" sz="2100" dirty="0" smtClean="0"/>
              <a:t> </a:t>
            </a:r>
            <a:r>
              <a:rPr lang="en-US" sz="2100" dirty="0" err="1" smtClean="0"/>
              <a:t>env</a:t>
            </a:r>
            <a:r>
              <a:rPr lang="en-US" sz="2100" dirty="0"/>
              <a:t> </a:t>
            </a:r>
            <a:r>
              <a:rPr lang="en-US" sz="2100" dirty="0" smtClean="0"/>
              <a:t>including </a:t>
            </a:r>
            <a:r>
              <a:rPr lang="en-US" sz="2100" dirty="0" err="1" smtClean="0"/>
              <a:t>Jupyter</a:t>
            </a:r>
            <a:r>
              <a:rPr lang="en-US" sz="2100" dirty="0" smtClean="0"/>
              <a:t/>
            </a:r>
            <a:br>
              <a:rPr lang="en-US" sz="2100" dirty="0" smtClean="0"/>
            </a:br>
            <a:r>
              <a:rPr lang="en-US" altLang="en-US" dirty="0" smtClean="0">
                <a:latin typeface="Courier New" panose="02070309020205020404" pitchFamily="49" charset="0"/>
                <a:cs typeface="Courier New" panose="02070309020205020404" pitchFamily="49" charset="0"/>
              </a:rPr>
              <a:t>$&gt; </a:t>
            </a:r>
            <a:r>
              <a:rPr lang="en-US" altLang="en-US" dirty="0" err="1" smtClean="0">
                <a:latin typeface="Courier New" panose="02070309020205020404" pitchFamily="49" charset="0"/>
                <a:cs typeface="Courier New" panose="02070309020205020404" pitchFamily="49" charset="0"/>
              </a:rPr>
              <a:t>conda</a:t>
            </a:r>
            <a:r>
              <a:rPr lang="en-US" altLang="en-US" dirty="0" smtClean="0">
                <a:latin typeface="Courier New" panose="02070309020205020404" pitchFamily="49" charset="0"/>
                <a:cs typeface="Courier New" panose="02070309020205020404" pitchFamily="49" charset="0"/>
              </a:rPr>
              <a:t> create –n </a:t>
            </a:r>
            <a:r>
              <a:rPr lang="en-US" altLang="en-US" dirty="0" err="1" smtClean="0">
                <a:latin typeface="Courier New" panose="02070309020205020404" pitchFamily="49" charset="0"/>
                <a:cs typeface="Courier New" panose="02070309020205020404" pitchFamily="49" charset="0"/>
              </a:rPr>
              <a:t>JupNtbk</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jupyter</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scikit</a:t>
            </a:r>
            <a:r>
              <a:rPr lang="en-US" altLang="en-US" dirty="0" smtClean="0">
                <a:latin typeface="Courier New" panose="02070309020205020404" pitchFamily="49" charset="0"/>
                <a:cs typeface="Courier New" panose="02070309020205020404" pitchFamily="49" charset="0"/>
              </a:rPr>
              <a:t>-learn</a:t>
            </a:r>
            <a:endParaRPr lang="en-US" sz="2100" dirty="0" smtClean="0"/>
          </a:p>
          <a:p>
            <a:pPr marL="342900" indent="-342900">
              <a:buFont typeface="Wingdings" panose="05000000000000000000" pitchFamily="2" charset="2"/>
              <a:buChar char="q"/>
            </a:pPr>
            <a:r>
              <a:rPr lang="en-US" sz="2100" dirty="0" smtClean="0"/>
              <a:t>Activate this </a:t>
            </a:r>
            <a:r>
              <a:rPr lang="en-US" sz="2100" dirty="0" err="1" smtClean="0"/>
              <a:t>env</a:t>
            </a:r>
            <a:r>
              <a:rPr lang="en-US" sz="2100" dirty="0" smtClean="0"/>
              <a:t/>
            </a:r>
            <a:br>
              <a:rPr lang="en-US" sz="2100" dirty="0" smtClean="0"/>
            </a:br>
            <a:r>
              <a:rPr lang="en-US" altLang="en-US" dirty="0" smtClean="0">
                <a:latin typeface="Courier New" panose="02070309020205020404" pitchFamily="49" charset="0"/>
                <a:cs typeface="Courier New" panose="02070309020205020404" pitchFamily="49" charset="0"/>
              </a:rPr>
              <a:t>$&gt; </a:t>
            </a:r>
            <a:r>
              <a:rPr lang="en-US" altLang="en-US" dirty="0" err="1" smtClean="0">
                <a:latin typeface="Courier New" panose="02070309020205020404" pitchFamily="49" charset="0"/>
                <a:cs typeface="Courier New" panose="02070309020205020404" pitchFamily="49" charset="0"/>
              </a:rPr>
              <a:t>conda</a:t>
            </a:r>
            <a:r>
              <a:rPr lang="en-US" altLang="en-US" dirty="0" smtClean="0">
                <a:latin typeface="Courier New" panose="02070309020205020404" pitchFamily="49" charset="0"/>
                <a:cs typeface="Courier New" panose="02070309020205020404" pitchFamily="49" charset="0"/>
              </a:rPr>
              <a:t> activate </a:t>
            </a:r>
            <a:r>
              <a:rPr lang="en-US" altLang="en-US" dirty="0" err="1" smtClean="0">
                <a:latin typeface="Courier New" panose="02070309020205020404" pitchFamily="49" charset="0"/>
                <a:cs typeface="Courier New" panose="02070309020205020404" pitchFamily="49" charset="0"/>
              </a:rPr>
              <a:t>JupNtbk</a:t>
            </a:r>
            <a:endParaRPr lang="en-US" dirty="0" smtClean="0"/>
          </a:p>
          <a:p>
            <a:pPr marL="342900" indent="-342900">
              <a:buFont typeface="Wingdings" panose="05000000000000000000" pitchFamily="2" charset="2"/>
              <a:buChar char="q"/>
            </a:pPr>
            <a:r>
              <a:rPr lang="en-US" sz="2100" dirty="0" smtClean="0"/>
              <a:t>Start an interactive GPU job (</a:t>
            </a:r>
            <a:r>
              <a:rPr lang="en-US" sz="2100" dirty="0" err="1" smtClean="0">
                <a:latin typeface="Courier New" panose="02070309020205020404" pitchFamily="49" charset="0"/>
                <a:cs typeface="Courier New" panose="02070309020205020404" pitchFamily="49" charset="0"/>
              </a:rPr>
              <a:t>qsub</a:t>
            </a:r>
            <a:r>
              <a:rPr lang="en-US" sz="2100" dirty="0" smtClean="0">
                <a:latin typeface="Courier New" panose="02070309020205020404" pitchFamily="49" charset="0"/>
                <a:cs typeface="Courier New" panose="02070309020205020404" pitchFamily="49" charset="0"/>
              </a:rPr>
              <a:t> –I …</a:t>
            </a:r>
            <a:r>
              <a:rPr lang="en-US" sz="2100" dirty="0" smtClean="0"/>
              <a:t>)</a:t>
            </a:r>
          </a:p>
          <a:p>
            <a:pPr marL="342900" indent="-342900">
              <a:buFont typeface="Wingdings" panose="05000000000000000000" pitchFamily="2" charset="2"/>
              <a:buChar char="q"/>
            </a:pPr>
            <a:r>
              <a:rPr lang="en-US" sz="2100" dirty="0" smtClean="0"/>
              <a:t>In another terminal, launch the notebook to get URL</a:t>
            </a:r>
            <a:br>
              <a:rPr lang="en-US" sz="2100" dirty="0" smtClean="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a:t>
            </a:r>
            <a:r>
              <a:rPr lang="en-US" altLang="en-US">
                <a:latin typeface="Courier New" panose="02070309020205020404" pitchFamily="49" charset="0"/>
                <a:cs typeface="Courier New" panose="02070309020205020404" pitchFamily="49" charset="0"/>
              </a:rPr>
              <a:t>no-browser </a:t>
            </a:r>
            <a:r>
              <a:rPr lang="en-US" altLang="en-US" smtClean="0">
                <a:latin typeface="Courier New" panose="02070309020205020404" pitchFamily="49" charset="0"/>
                <a:cs typeface="Courier New" panose="02070309020205020404" pitchFamily="49" charset="0"/>
              </a:rPr>
              <a:t/>
            </a:r>
            <a:br>
              <a:rPr lang="en-US" altLang="en-US" smtClean="0">
                <a:latin typeface="Courier New" panose="02070309020205020404" pitchFamily="49" charset="0"/>
                <a:cs typeface="Courier New" panose="02070309020205020404" pitchFamily="49" charset="0"/>
              </a:rPr>
            </a:br>
            <a:r>
              <a:rPr lang="en-US" altLang="en-US" smtClean="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allow-root</a:t>
            </a:r>
            <a:endParaRPr lang="en-US" dirty="0" smtClean="0"/>
          </a:p>
          <a:p>
            <a:pPr marL="342900" indent="-342900">
              <a:buFont typeface="Wingdings" panose="05000000000000000000" pitchFamily="2" charset="2"/>
              <a:buChar char="q"/>
            </a:pPr>
            <a:r>
              <a:rPr lang="en-US" sz="2100" dirty="0" smtClean="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102</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smtClean="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104</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smtClean="0">
                <a:latin typeface="+mj-lt"/>
              </a:rPr>
              <a:t>Knowing</a:t>
            </a:r>
            <a:r>
              <a:rPr lang="nl-BE" sz="4400" dirty="0" smtClean="0">
                <a:latin typeface="+mj-lt"/>
              </a:rPr>
              <a:t> </a:t>
            </a:r>
            <a:r>
              <a:rPr lang="nl-BE" sz="4400" dirty="0" err="1" smtClean="0">
                <a:latin typeface="+mj-lt"/>
              </a:rPr>
              <a:t>yourself</a:t>
            </a:r>
            <a:r>
              <a:rPr lang="nl-BE" sz="4400" dirty="0" smtClean="0">
                <a:latin typeface="+mj-lt"/>
              </a:rPr>
              <a:t> is </a:t>
            </a:r>
          </a:p>
          <a:p>
            <a:pPr algn="ctr"/>
            <a:r>
              <a:rPr lang="nl-BE" sz="4400" dirty="0" err="1" smtClean="0">
                <a:latin typeface="+mj-lt"/>
              </a:rPr>
              <a:t>the</a:t>
            </a:r>
            <a:r>
              <a:rPr lang="nl-BE" sz="4400" dirty="0" smtClean="0">
                <a:latin typeface="+mj-lt"/>
              </a:rPr>
              <a:t> </a:t>
            </a:r>
            <a:r>
              <a:rPr lang="nl-BE" sz="4400" dirty="0" err="1" smtClean="0">
                <a:latin typeface="+mj-lt"/>
              </a:rPr>
              <a:t>beginning</a:t>
            </a:r>
            <a:r>
              <a:rPr lang="nl-BE" sz="4400" dirty="0" smtClean="0">
                <a:latin typeface="+mj-lt"/>
              </a:rPr>
              <a:t> </a:t>
            </a:r>
          </a:p>
          <a:p>
            <a:pPr algn="ctr"/>
            <a:r>
              <a:rPr lang="nl-BE" sz="4400" dirty="0" smtClean="0">
                <a:latin typeface="+mj-lt"/>
              </a:rPr>
              <a:t>of </a:t>
            </a:r>
            <a:r>
              <a:rPr lang="nl-BE" sz="4400" dirty="0" err="1" smtClean="0">
                <a:latin typeface="+mj-lt"/>
              </a:rPr>
              <a:t>all</a:t>
            </a:r>
            <a:r>
              <a:rPr lang="nl-BE" sz="4400" dirty="0" smtClean="0">
                <a:latin typeface="+mj-lt"/>
              </a:rPr>
              <a:t> </a:t>
            </a:r>
            <a:r>
              <a:rPr lang="nl-BE" sz="4400" dirty="0" err="1" smtClean="0">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smtClean="0"/>
              <a:t>usage</a:t>
            </a:r>
            <a:endParaRPr lang="nl-BE" sz="2800" dirty="0" smtClean="0"/>
          </a:p>
          <a:p>
            <a:pPr lvl="1"/>
            <a:r>
              <a:rPr lang="nl-BE" sz="2500" dirty="0" smtClean="0"/>
              <a:t>Do </a:t>
            </a:r>
            <a:r>
              <a:rPr lang="nl-BE" sz="2500" dirty="0" err="1" smtClean="0"/>
              <a:t>you</a:t>
            </a:r>
            <a:r>
              <a:rPr lang="nl-BE" sz="2500" dirty="0" smtClean="0"/>
              <a:t> run single </a:t>
            </a:r>
            <a:r>
              <a:rPr lang="nl-BE" sz="2500" dirty="0" err="1" smtClean="0"/>
              <a:t>core</a:t>
            </a:r>
            <a:r>
              <a:rPr lang="nl-BE" sz="2500" dirty="0" smtClean="0"/>
              <a:t> jobs or parallel? </a:t>
            </a:r>
          </a:p>
          <a:p>
            <a:pPr lvl="2"/>
            <a:r>
              <a:rPr lang="nl-BE" sz="2100" dirty="0" smtClean="0"/>
              <a:t>Single </a:t>
            </a:r>
            <a:r>
              <a:rPr lang="nl-BE" sz="2100" dirty="0" err="1" smtClean="0"/>
              <a:t>core</a:t>
            </a:r>
            <a:endParaRPr lang="nl-BE" sz="2100" dirty="0"/>
          </a:p>
          <a:p>
            <a:pPr lvl="3"/>
            <a:r>
              <a:rPr lang="nl-BE" sz="1950" dirty="0" smtClean="0"/>
              <a:t>Is </a:t>
            </a:r>
            <a:r>
              <a:rPr lang="nl-BE" sz="1950" dirty="0" err="1" smtClean="0"/>
              <a:t>your</a:t>
            </a:r>
            <a:r>
              <a:rPr lang="nl-BE" sz="1950" dirty="0" smtClean="0"/>
              <a:t> code </a:t>
            </a:r>
            <a:r>
              <a:rPr lang="nl-BE" sz="1950" dirty="0" err="1" smtClean="0"/>
              <a:t>optimized</a:t>
            </a:r>
            <a:r>
              <a:rPr lang="nl-BE" sz="1950" dirty="0" smtClean="0"/>
              <a:t> </a:t>
            </a:r>
            <a:r>
              <a:rPr lang="nl-BE" sz="1950" dirty="0" err="1" smtClean="0"/>
              <a:t>to</a:t>
            </a:r>
            <a:r>
              <a:rPr lang="nl-BE" sz="1950" dirty="0" smtClean="0"/>
              <a:t> AVX ?</a:t>
            </a:r>
            <a:endParaRPr lang="nl-BE" sz="1650" dirty="0" smtClean="0"/>
          </a:p>
          <a:p>
            <a:pPr lvl="2"/>
            <a:r>
              <a:rPr lang="nl-BE" sz="2100" dirty="0" smtClean="0"/>
              <a:t>Parallel: </a:t>
            </a:r>
          </a:p>
          <a:p>
            <a:pPr lvl="3"/>
            <a:r>
              <a:rPr lang="nl-BE" sz="1850" dirty="0" smtClean="0"/>
              <a:t>single node or </a:t>
            </a:r>
            <a:r>
              <a:rPr lang="nl-BE" sz="1850" dirty="0" err="1" smtClean="0"/>
              <a:t>multinode</a:t>
            </a:r>
            <a:r>
              <a:rPr lang="nl-BE" sz="1850" dirty="0" smtClean="0"/>
              <a:t>? </a:t>
            </a:r>
          </a:p>
          <a:p>
            <a:pPr lvl="4"/>
            <a:r>
              <a:rPr lang="nl-BE" sz="1800" dirty="0" smtClean="0"/>
              <a:t>Single node: does </a:t>
            </a:r>
            <a:r>
              <a:rPr lang="nl-BE" sz="1800" dirty="0" err="1" smtClean="0"/>
              <a:t>my</a:t>
            </a:r>
            <a:r>
              <a:rPr lang="nl-BE" sz="1800" dirty="0" smtClean="0"/>
              <a:t> </a:t>
            </a:r>
            <a:r>
              <a:rPr lang="nl-BE" sz="1800" dirty="0" err="1" smtClean="0"/>
              <a:t>application</a:t>
            </a:r>
            <a:r>
              <a:rPr lang="nl-BE" sz="1800" dirty="0" smtClean="0"/>
              <a:t> </a:t>
            </a:r>
            <a:r>
              <a:rPr lang="nl-BE" sz="1800" dirty="0" err="1" smtClean="0"/>
              <a:t>scale</a:t>
            </a:r>
            <a:r>
              <a:rPr lang="nl-BE" sz="1800" dirty="0" smtClean="0"/>
              <a:t>? Up </a:t>
            </a:r>
            <a:r>
              <a:rPr lang="nl-BE" sz="1800" dirty="0" err="1" smtClean="0"/>
              <a:t>to</a:t>
            </a:r>
            <a:r>
              <a:rPr lang="nl-BE" sz="1800" dirty="0" smtClean="0"/>
              <a:t> </a:t>
            </a:r>
            <a:r>
              <a:rPr lang="nl-BE" sz="1800" dirty="0" err="1" smtClean="0"/>
              <a:t>how</a:t>
            </a:r>
            <a:r>
              <a:rPr lang="nl-BE" sz="1800" dirty="0" smtClean="0"/>
              <a:t> </a:t>
            </a:r>
            <a:r>
              <a:rPr lang="nl-BE" sz="1800" dirty="0" err="1" smtClean="0"/>
              <a:t>much</a:t>
            </a:r>
            <a:r>
              <a:rPr lang="nl-BE" sz="1800" dirty="0" smtClean="0"/>
              <a:t> </a:t>
            </a:r>
            <a:r>
              <a:rPr lang="nl-BE" sz="1800" dirty="0" err="1" smtClean="0"/>
              <a:t>cores</a:t>
            </a:r>
            <a:r>
              <a:rPr lang="nl-BE" sz="1800" dirty="0"/>
              <a:t> </a:t>
            </a:r>
            <a:r>
              <a:rPr lang="nl-BE" sz="1800" dirty="0" smtClean="0"/>
              <a:t>? </a:t>
            </a:r>
          </a:p>
          <a:p>
            <a:pPr lvl="3"/>
            <a:r>
              <a:rPr lang="nl-BE" sz="1850" dirty="0" err="1" smtClean="0"/>
              <a:t>Multinode</a:t>
            </a:r>
            <a:r>
              <a:rPr lang="nl-BE" sz="1850" dirty="0" smtClean="0"/>
              <a:t>: </a:t>
            </a:r>
          </a:p>
          <a:p>
            <a:pPr lvl="4"/>
            <a:r>
              <a:rPr lang="nl-BE" sz="1800" dirty="0" smtClean="0"/>
              <a:t>Does </a:t>
            </a:r>
            <a:r>
              <a:rPr lang="nl-BE" sz="1800" dirty="0" err="1" smtClean="0"/>
              <a:t>my</a:t>
            </a:r>
            <a:r>
              <a:rPr lang="nl-BE" sz="1800" dirty="0" smtClean="0"/>
              <a:t> </a:t>
            </a:r>
            <a:r>
              <a:rPr lang="nl-BE" sz="1800" dirty="0" err="1" smtClean="0"/>
              <a:t>application</a:t>
            </a:r>
            <a:r>
              <a:rPr lang="nl-BE" sz="1800" dirty="0" smtClean="0"/>
              <a:t> </a:t>
            </a:r>
            <a:r>
              <a:rPr lang="nl-BE" sz="1800" dirty="0" err="1" smtClean="0"/>
              <a:t>scale</a:t>
            </a:r>
            <a:r>
              <a:rPr lang="nl-BE" sz="1800" dirty="0" smtClean="0"/>
              <a:t>? </a:t>
            </a:r>
          </a:p>
          <a:p>
            <a:r>
              <a:rPr lang="nl-BE" sz="2800" dirty="0" smtClean="0"/>
              <a:t>Memory </a:t>
            </a:r>
            <a:r>
              <a:rPr lang="nl-BE" sz="2800" dirty="0" err="1" smtClean="0"/>
              <a:t>usage</a:t>
            </a:r>
            <a:endParaRPr lang="nl-BE" sz="2800" dirty="0" smtClean="0"/>
          </a:p>
          <a:p>
            <a:pPr lvl="1"/>
            <a:r>
              <a:rPr lang="nl-BE" sz="2000" dirty="0"/>
              <a:t>How </a:t>
            </a:r>
            <a:r>
              <a:rPr lang="nl-BE" sz="2000" dirty="0" err="1"/>
              <a:t>much</a:t>
            </a:r>
            <a:r>
              <a:rPr lang="nl-BE" sz="2000" dirty="0"/>
              <a:t> memory </a:t>
            </a:r>
            <a:r>
              <a:rPr lang="nl-BE" sz="2000" dirty="0" smtClean="0"/>
              <a:t>(per </a:t>
            </a:r>
            <a:r>
              <a:rPr lang="nl-BE" sz="2000" dirty="0" err="1" smtClean="0"/>
              <a:t>core</a:t>
            </a:r>
            <a:r>
              <a:rPr lang="nl-BE" sz="2000" dirty="0" smtClean="0"/>
              <a:t>) </a:t>
            </a:r>
            <a:r>
              <a:rPr lang="nl-BE" sz="2000" dirty="0" err="1" smtClean="0"/>
              <a:t>my</a:t>
            </a:r>
            <a:r>
              <a:rPr lang="nl-BE" sz="2000" dirty="0" smtClean="0"/>
              <a:t> </a:t>
            </a:r>
            <a:r>
              <a:rPr lang="nl-BE" sz="2000" dirty="0"/>
              <a:t>jobs </a:t>
            </a:r>
            <a:r>
              <a:rPr lang="nl-BE" sz="2000" dirty="0" err="1" smtClean="0"/>
              <a:t>use</a:t>
            </a:r>
            <a:r>
              <a:rPr lang="nl-BE" sz="2000" dirty="0" smtClean="0"/>
              <a:t>?</a:t>
            </a:r>
            <a:r>
              <a:rPr lang="nl-BE" sz="2000" dirty="0"/>
              <a:t>	</a:t>
            </a:r>
          </a:p>
          <a:p>
            <a:pPr lvl="1"/>
            <a:r>
              <a:rPr lang="nl-BE" sz="2000" dirty="0" smtClean="0"/>
              <a:t>Is </a:t>
            </a:r>
            <a:r>
              <a:rPr lang="nl-BE" sz="2000" dirty="0" err="1" smtClean="0"/>
              <a:t>your</a:t>
            </a:r>
            <a:r>
              <a:rPr lang="nl-BE" sz="2000" dirty="0"/>
              <a:t> </a:t>
            </a:r>
            <a:r>
              <a:rPr lang="nl-BE" sz="2000" dirty="0" smtClean="0"/>
              <a:t>processing </a:t>
            </a:r>
            <a:r>
              <a:rPr lang="nl-BE" sz="2000" dirty="0"/>
              <a:t>memory </a:t>
            </a:r>
            <a:r>
              <a:rPr lang="nl-BE" sz="2000" dirty="0" err="1" smtClean="0"/>
              <a:t>bound</a:t>
            </a:r>
            <a:r>
              <a:rPr lang="nl-BE" sz="2000" dirty="0" smtClean="0"/>
              <a:t>?</a:t>
            </a:r>
            <a:endParaRPr lang="nl-BE" sz="2000" dirty="0"/>
          </a:p>
          <a:p>
            <a:endParaRPr lang="nl-BE" sz="2400" dirty="0" smtClean="0"/>
          </a:p>
          <a:p>
            <a:endParaRPr lang="nl-BE" dirty="0" smtClean="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smtClean="0"/>
              <a:t>How </a:t>
            </a:r>
            <a:r>
              <a:rPr lang="nl-BE" sz="2800" dirty="0" err="1" smtClean="0"/>
              <a:t>to</a:t>
            </a:r>
            <a:r>
              <a:rPr lang="nl-BE" sz="2800" dirty="0" smtClean="0"/>
              <a:t> </a:t>
            </a:r>
            <a:r>
              <a:rPr lang="nl-BE" sz="2800" dirty="0" err="1" smtClean="0"/>
              <a:t>find</a:t>
            </a:r>
            <a:r>
              <a:rPr lang="nl-BE" sz="2800" dirty="0" smtClean="0"/>
              <a:t> out</a:t>
            </a:r>
          </a:p>
          <a:p>
            <a:pPr lvl="1"/>
            <a:r>
              <a:rPr lang="nl-BE" sz="2800" dirty="0" err="1" smtClean="0"/>
              <a:t>Know</a:t>
            </a:r>
            <a:r>
              <a:rPr lang="nl-BE" sz="2800" dirty="0" smtClean="0"/>
              <a:t> </a:t>
            </a:r>
            <a:r>
              <a:rPr lang="nl-BE" sz="2800" dirty="0" err="1" smtClean="0"/>
              <a:t>your</a:t>
            </a:r>
            <a:r>
              <a:rPr lang="nl-BE" sz="2800" dirty="0" smtClean="0"/>
              <a:t> </a:t>
            </a:r>
            <a:r>
              <a:rPr lang="nl-BE" sz="2800" dirty="0" err="1" smtClean="0"/>
              <a:t>algorithm</a:t>
            </a:r>
            <a:endParaRPr lang="nl-BE" sz="2800" dirty="0"/>
          </a:p>
          <a:p>
            <a:pPr lvl="1"/>
            <a:r>
              <a:rPr lang="nl-BE" sz="2800" dirty="0"/>
              <a:t>Benchmark </a:t>
            </a:r>
            <a:r>
              <a:rPr lang="nl-BE" sz="2800" dirty="0" err="1"/>
              <a:t>your</a:t>
            </a:r>
            <a:r>
              <a:rPr lang="nl-BE" sz="2800" dirty="0"/>
              <a:t> </a:t>
            </a:r>
            <a:r>
              <a:rPr lang="nl-BE" sz="2800" dirty="0" err="1" smtClean="0"/>
              <a:t>typical</a:t>
            </a:r>
            <a:r>
              <a:rPr lang="nl-BE" sz="2800" dirty="0" smtClean="0"/>
              <a:t> </a:t>
            </a:r>
            <a:r>
              <a:rPr lang="nl-BE" sz="2800" dirty="0" err="1" smtClean="0"/>
              <a:t>workload</a:t>
            </a:r>
            <a:r>
              <a:rPr lang="nl-BE" sz="2800" dirty="0" smtClean="0"/>
              <a:t> on </a:t>
            </a:r>
            <a:r>
              <a:rPr lang="nl-BE" sz="2800" dirty="0" err="1" smtClean="0"/>
              <a:t>the</a:t>
            </a:r>
            <a:r>
              <a:rPr lang="nl-BE" sz="2800" dirty="0" smtClean="0"/>
              <a:t> different </a:t>
            </a:r>
            <a:r>
              <a:rPr lang="nl-BE" sz="2800" dirty="0" err="1" smtClean="0"/>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smtClean="0"/>
              <a:t>Consult </a:t>
            </a:r>
            <a:r>
              <a:rPr lang="nl-BE" sz="2800" dirty="0"/>
              <a:t>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smtClean="0"/>
          </a:p>
          <a:p>
            <a:pPr lvl="2"/>
            <a:endParaRPr lang="nl-BE" dirty="0" smtClean="0"/>
          </a:p>
          <a:p>
            <a:endParaRPr lang="nl-BE" dirty="0" smtClean="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smtClean="0"/>
              <a:t>Thinking</a:t>
            </a:r>
            <a:r>
              <a:rPr lang="nl-BE" sz="2800" dirty="0" smtClean="0"/>
              <a:t>:</a:t>
            </a:r>
          </a:p>
          <a:p>
            <a:pPr marL="285750" indent="-285750">
              <a:buFont typeface="Arial" panose="020B0604020202020204" pitchFamily="34" charset="0"/>
              <a:buChar char="•"/>
            </a:pPr>
            <a:r>
              <a:rPr lang="nl-BE" sz="2800" dirty="0" err="1" smtClean="0"/>
              <a:t>Haswells</a:t>
            </a:r>
            <a:r>
              <a:rPr lang="nl-BE" sz="2800" dirty="0" smtClean="0"/>
              <a:t> 24 </a:t>
            </a:r>
            <a:r>
              <a:rPr lang="nl-BE" sz="2800" dirty="0" err="1" smtClean="0"/>
              <a:t>cores</a:t>
            </a:r>
            <a:r>
              <a:rPr lang="nl-BE" sz="2800" dirty="0" smtClean="0"/>
              <a:t> </a:t>
            </a:r>
            <a:br>
              <a:rPr lang="nl-BE" sz="2800" dirty="0" smtClean="0"/>
            </a:br>
            <a:r>
              <a:rPr lang="nl-BE" sz="2800" dirty="0" smtClean="0"/>
              <a:t>64/128 GB</a:t>
            </a:r>
          </a:p>
          <a:p>
            <a:endParaRPr lang="nl-BE" sz="2800" b="1" dirty="0" smtClean="0"/>
          </a:p>
          <a:p>
            <a:r>
              <a:rPr lang="nl-BE" sz="2800" b="1" dirty="0" smtClean="0"/>
              <a:t>Genius</a:t>
            </a:r>
            <a:r>
              <a:rPr lang="nl-BE" sz="2800" dirty="0" smtClean="0"/>
              <a:t>: </a:t>
            </a:r>
          </a:p>
          <a:p>
            <a:pPr marL="285750" indent="-285750">
              <a:buFont typeface="Arial" panose="020B0604020202020204" pitchFamily="34" charset="0"/>
              <a:buChar char="•"/>
            </a:pPr>
            <a:r>
              <a:rPr lang="nl-BE" sz="2800" dirty="0" err="1" smtClean="0"/>
              <a:t>Skylake</a:t>
            </a:r>
            <a:r>
              <a:rPr lang="nl-BE" sz="2800" dirty="0" smtClean="0"/>
              <a:t>: 36 </a:t>
            </a:r>
            <a:r>
              <a:rPr lang="nl-BE" sz="2800" dirty="0" err="1" smtClean="0"/>
              <a:t>cores</a:t>
            </a:r>
            <a:endParaRPr lang="nl-BE" sz="2800" dirty="0" smtClean="0"/>
          </a:p>
          <a:p>
            <a:pPr marL="285750" indent="-285750">
              <a:buFont typeface="Arial" panose="020B0604020202020204" pitchFamily="34" charset="0"/>
              <a:buChar char="•"/>
            </a:pPr>
            <a:r>
              <a:rPr lang="nl-BE" sz="2800" dirty="0" smtClean="0"/>
              <a:t>Cascade Lake: 36 </a:t>
            </a:r>
            <a:r>
              <a:rPr lang="nl-BE" sz="2800" dirty="0" err="1" smtClean="0"/>
              <a:t>cores</a:t>
            </a:r>
            <a:endParaRPr lang="nl-BE" sz="2800" dirty="0"/>
          </a:p>
          <a:p>
            <a:pPr marL="285750" indent="-285750">
              <a:buFont typeface="Arial" panose="020B0604020202020204" pitchFamily="34" charset="0"/>
              <a:buChar char="•"/>
            </a:pPr>
            <a:r>
              <a:rPr lang="nl-BE" sz="2800" dirty="0" smtClean="0"/>
              <a:t>192 GB</a:t>
            </a:r>
          </a:p>
          <a:p>
            <a:pPr marL="285750" indent="-285750">
              <a:buFont typeface="Arial" panose="020B0604020202020204" pitchFamily="34" charset="0"/>
              <a:buChar char="•"/>
            </a:pPr>
            <a:r>
              <a:rPr lang="nl-BE" sz="2800" dirty="0" smtClean="0"/>
              <a:t>IB EDR</a:t>
            </a:r>
            <a:endParaRPr lang="nl-BE" sz="2800" dirty="0"/>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smtClean="0"/>
              <a:t>Compute</a:t>
            </a:r>
            <a:r>
              <a:rPr lang="nl-BE" b="1" dirty="0" smtClean="0"/>
              <a:t> </a:t>
            </a:r>
            <a:r>
              <a:rPr lang="nl-BE" b="1" dirty="0" err="1" smtClean="0"/>
              <a:t>nodes</a:t>
            </a:r>
            <a:r>
              <a:rPr lang="nl-BE" b="1" dirty="0" smtClean="0"/>
              <a:t> (</a:t>
            </a:r>
            <a:r>
              <a:rPr lang="nl-BE" b="1" dirty="0" err="1" smtClean="0"/>
              <a:t>thin</a:t>
            </a:r>
            <a:r>
              <a:rPr lang="nl-BE" b="1" dirty="0" smtClean="0"/>
              <a:t> </a:t>
            </a:r>
            <a:r>
              <a:rPr lang="nl-BE" b="1" dirty="0" err="1" smtClean="0"/>
              <a:t>nodes</a:t>
            </a:r>
            <a:r>
              <a:rPr lang="nl-BE" b="1" dirty="0" smtClean="0"/>
              <a:t>)</a:t>
            </a:r>
            <a:endParaRPr lang="nl-BE" b="1" dirty="0"/>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smtClean="0"/>
              <a:t>Single </a:t>
            </a:r>
            <a:r>
              <a:rPr lang="nl-BE" dirty="0" err="1" smtClean="0"/>
              <a:t>core</a:t>
            </a:r>
            <a:r>
              <a:rPr lang="nl-BE" dirty="0" smtClean="0"/>
              <a:t> jobs</a:t>
            </a:r>
          </a:p>
          <a:p>
            <a:r>
              <a:rPr lang="nl-BE" dirty="0" err="1" smtClean="0"/>
              <a:t>Worker</a:t>
            </a:r>
            <a:r>
              <a:rPr lang="nl-BE" dirty="0" smtClean="0"/>
              <a:t> jobs</a:t>
            </a:r>
          </a:p>
          <a:p>
            <a:r>
              <a:rPr lang="nl-BE" dirty="0" smtClean="0"/>
              <a:t>Single node parallel jobs</a:t>
            </a:r>
            <a:endParaRPr lang="nl-BE" dirty="0"/>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smtClean="0"/>
              <a:t>Multinode</a:t>
            </a:r>
            <a:r>
              <a:rPr lang="nl-BE" dirty="0" smtClean="0"/>
              <a:t> parallel jobs</a:t>
            </a:r>
          </a:p>
          <a:p>
            <a:r>
              <a:rPr lang="nl-BE" dirty="0" smtClean="0"/>
              <a:t>AVX 512</a:t>
            </a:r>
          </a:p>
          <a:p>
            <a:r>
              <a:rPr lang="nl-BE" dirty="0" err="1" smtClean="0"/>
              <a:t>Higher</a:t>
            </a:r>
            <a:r>
              <a:rPr lang="nl-BE" dirty="0" smtClean="0"/>
              <a:t> </a:t>
            </a:r>
            <a:r>
              <a:rPr lang="nl-BE" dirty="0" err="1" smtClean="0"/>
              <a:t>core</a:t>
            </a:r>
            <a:r>
              <a:rPr lang="nl-BE" dirty="0" smtClean="0"/>
              <a:t>/memory ratio</a:t>
            </a:r>
            <a:br>
              <a:rPr lang="nl-BE" dirty="0" smtClean="0"/>
            </a:br>
            <a:r>
              <a:rPr lang="nl-BE" dirty="0" err="1" smtClean="0"/>
              <a:t>Higher</a:t>
            </a:r>
            <a:r>
              <a:rPr lang="nl-BE" dirty="0" smtClean="0"/>
              <a:t> memory </a:t>
            </a:r>
            <a:r>
              <a:rPr lang="nl-BE" dirty="0" err="1" smtClean="0"/>
              <a:t>bandwidth</a:t>
            </a:r>
            <a:endParaRPr lang="nl-BE" dirty="0"/>
          </a:p>
        </p:txBody>
      </p:sp>
    </p:spTree>
    <p:extLst>
      <p:ext uri="{BB962C8B-B14F-4D97-AF65-F5344CB8AC3E}">
        <p14:creationId xmlns:p14="http://schemas.microsoft.com/office/powerpoint/2010/main" val="22361432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smtClean="0"/>
              <a:t>Genius</a:t>
            </a:r>
            <a:r>
              <a:rPr lang="nl-BE" sz="2800" dirty="0" smtClean="0"/>
              <a:t>: </a:t>
            </a:r>
          </a:p>
          <a:p>
            <a:pPr marL="285750" indent="-285750">
              <a:buFont typeface="Arial" panose="020B0604020202020204" pitchFamily="34" charset="0"/>
              <a:buChar char="•"/>
            </a:pPr>
            <a:r>
              <a:rPr lang="nl-BE" sz="2800" dirty="0" smtClean="0"/>
              <a:t>Big memory 36 </a:t>
            </a:r>
            <a:r>
              <a:rPr lang="nl-BE" sz="2800" dirty="0" err="1" smtClean="0"/>
              <a:t>cores</a:t>
            </a:r>
            <a:r>
              <a:rPr lang="nl-BE" sz="2800" dirty="0" smtClean="0"/>
              <a:t> </a:t>
            </a:r>
          </a:p>
          <a:p>
            <a:pPr marL="285750" indent="-285750">
              <a:buFont typeface="Arial" panose="020B0604020202020204" pitchFamily="34" charset="0"/>
              <a:buChar char="•"/>
            </a:pPr>
            <a:r>
              <a:rPr lang="nl-BE" sz="2800" dirty="0" smtClean="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smtClean="0"/>
          </a:p>
          <a:p>
            <a:pPr marL="285750" indent="-285750">
              <a:buFont typeface="Arial" panose="020B0604020202020204" pitchFamily="34" charset="0"/>
              <a:buChar char="•"/>
            </a:pPr>
            <a:endParaRPr lang="nl-BE" sz="2800" dirty="0" smtClean="0"/>
          </a:p>
          <a:p>
            <a:pPr marL="285750" indent="-285750">
              <a:buFont typeface="Arial" panose="020B0604020202020204" pitchFamily="34" charset="0"/>
              <a:buChar char="•"/>
            </a:pPr>
            <a:r>
              <a:rPr lang="nl-BE" sz="2800" dirty="0" err="1" smtClean="0"/>
              <a:t>Superdome</a:t>
            </a:r>
            <a:r>
              <a:rPr lang="nl-BE" sz="2800" dirty="0" smtClean="0"/>
              <a:t> 112 </a:t>
            </a:r>
            <a:r>
              <a:rPr lang="nl-BE" sz="2800" dirty="0" err="1" smtClean="0"/>
              <a:t>cores</a:t>
            </a:r>
            <a:r>
              <a:rPr lang="nl-BE" sz="2800" dirty="0" smtClean="0"/>
              <a:t> </a:t>
            </a:r>
          </a:p>
          <a:p>
            <a:pPr marL="285750" indent="-285750">
              <a:buFont typeface="Arial" panose="020B0604020202020204" pitchFamily="34" charset="0"/>
              <a:buChar char="•"/>
            </a:pPr>
            <a:r>
              <a:rPr lang="nl-BE" sz="2800" dirty="0" smtClean="0"/>
              <a:t>6TB</a:t>
            </a:r>
            <a:endParaRPr lang="nl-BE" sz="2800" dirty="0"/>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smtClean="0"/>
              <a:t>Compute</a:t>
            </a:r>
            <a:r>
              <a:rPr lang="nl-BE" b="1" dirty="0" smtClean="0"/>
              <a:t> </a:t>
            </a:r>
            <a:r>
              <a:rPr lang="nl-BE" b="1" dirty="0" err="1" smtClean="0"/>
              <a:t>nodes</a:t>
            </a:r>
            <a:r>
              <a:rPr lang="nl-BE" b="1" dirty="0" smtClean="0"/>
              <a:t> (Large memory)</a:t>
            </a:r>
            <a:endParaRPr lang="nl-BE" b="1" dirty="0"/>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smtClean="0"/>
              <a:t>5GB&lt;mem/</a:t>
            </a:r>
            <a:r>
              <a:rPr lang="nl-BE" dirty="0" err="1" smtClean="0"/>
              <a:t>core</a:t>
            </a:r>
            <a:r>
              <a:rPr lang="nl-BE" dirty="0" smtClean="0"/>
              <a:t>&lt;20GB</a:t>
            </a:r>
            <a:endParaRPr lang="nl-BE" dirty="0"/>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smtClean="0"/>
              <a:t>&gt; 20GB mem/</a:t>
            </a:r>
            <a:r>
              <a:rPr lang="nl-BE" dirty="0" err="1" smtClean="0"/>
              <a:t>core</a:t>
            </a:r>
            <a:endParaRPr lang="nl-BE" dirty="0" smtClean="0"/>
          </a:p>
          <a:p>
            <a:r>
              <a:rPr lang="nl-BE" dirty="0" smtClean="0"/>
              <a:t>&gt; 700 GB of </a:t>
            </a:r>
            <a:r>
              <a:rPr lang="nl-BE" dirty="0" err="1" smtClean="0"/>
              <a:t>total</a:t>
            </a:r>
            <a:r>
              <a:rPr lang="nl-BE" dirty="0" smtClean="0"/>
              <a:t> RAM</a:t>
            </a:r>
          </a:p>
          <a:p>
            <a:r>
              <a:rPr lang="nl-BE" dirty="0" smtClean="0"/>
              <a:t>Single node </a:t>
            </a:r>
            <a:r>
              <a:rPr lang="nl-BE" dirty="0" err="1" smtClean="0"/>
              <a:t>scaling</a:t>
            </a:r>
            <a:r>
              <a:rPr lang="nl-BE" dirty="0"/>
              <a:t> </a:t>
            </a:r>
            <a:r>
              <a:rPr lang="nl-BE" dirty="0" smtClean="0"/>
              <a:t>&gt; 36 </a:t>
            </a:r>
            <a:r>
              <a:rPr lang="nl-BE" dirty="0" err="1" smtClean="0"/>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smtClean="0"/>
              <a:t>Genius</a:t>
            </a:r>
            <a:r>
              <a:rPr lang="nl-BE" sz="2800" dirty="0"/>
              <a:t> </a:t>
            </a:r>
            <a:r>
              <a:rPr lang="nl-BE" sz="2800" dirty="0" err="1" smtClean="0"/>
              <a:t>Skylake</a:t>
            </a:r>
            <a:r>
              <a:rPr lang="nl-BE" sz="2800" dirty="0" smtClean="0"/>
              <a:t> GPU: P100 </a:t>
            </a:r>
          </a:p>
          <a:p>
            <a:endParaRPr lang="nl-BE" sz="2800" b="1" dirty="0" smtClean="0"/>
          </a:p>
          <a:p>
            <a:endParaRPr lang="nl-BE" sz="2800" b="1" dirty="0"/>
          </a:p>
          <a:p>
            <a:endParaRPr lang="nl-BE" sz="2800" b="1" dirty="0" smtClean="0"/>
          </a:p>
          <a:p>
            <a:r>
              <a:rPr lang="nl-BE" sz="2800" b="1" dirty="0" smtClean="0"/>
              <a:t>Genius</a:t>
            </a:r>
            <a:r>
              <a:rPr lang="nl-BE" sz="2800" dirty="0" smtClean="0"/>
              <a:t> </a:t>
            </a:r>
            <a:r>
              <a:rPr lang="nl-BE" sz="2800" dirty="0" err="1" smtClean="0"/>
              <a:t>Cascadelake</a:t>
            </a:r>
            <a:r>
              <a:rPr lang="nl-BE" sz="2800" dirty="0" smtClean="0"/>
              <a:t> GPU: V100 </a:t>
            </a:r>
            <a:endParaRPr lang="nl-BE" sz="2800" dirty="0"/>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smtClean="0"/>
              <a:t>Compute</a:t>
            </a:r>
            <a:r>
              <a:rPr lang="nl-BE" b="1" dirty="0" smtClean="0"/>
              <a:t> </a:t>
            </a:r>
            <a:r>
              <a:rPr lang="nl-BE" b="1" dirty="0" err="1" smtClean="0"/>
              <a:t>nodes</a:t>
            </a:r>
            <a:r>
              <a:rPr lang="nl-BE" b="1" dirty="0" smtClean="0"/>
              <a:t> (GPU </a:t>
            </a:r>
            <a:r>
              <a:rPr lang="nl-BE" b="1" dirty="0" err="1" smtClean="0"/>
              <a:t>nodes</a:t>
            </a:r>
            <a:r>
              <a:rPr lang="nl-BE" b="1" dirty="0" smtClean="0"/>
              <a:t>)</a:t>
            </a:r>
            <a:endParaRPr lang="nl-BE" b="1" dirty="0"/>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smtClean="0"/>
              <a:t>Single GPU </a:t>
            </a:r>
            <a:r>
              <a:rPr lang="nl-BE" dirty="0" err="1" smtClean="0"/>
              <a:t>workload</a:t>
            </a:r>
            <a:endParaRPr lang="nl-BE" dirty="0" smtClean="0"/>
          </a:p>
          <a:p>
            <a:r>
              <a:rPr lang="nl-BE" dirty="0" smtClean="0"/>
              <a:t>Multi GPU </a:t>
            </a:r>
            <a:r>
              <a:rPr lang="nl-BE" dirty="0" err="1" smtClean="0"/>
              <a:t>workload</a:t>
            </a:r>
            <a:r>
              <a:rPr lang="nl-BE" dirty="0" smtClean="0"/>
              <a:t> </a:t>
            </a:r>
            <a:r>
              <a:rPr lang="nl-BE" dirty="0" err="1" smtClean="0"/>
              <a:t>with</a:t>
            </a:r>
            <a:r>
              <a:rPr lang="nl-BE" dirty="0" smtClean="0"/>
              <a:t> </a:t>
            </a:r>
            <a:r>
              <a:rPr lang="nl-BE" dirty="0" err="1" smtClean="0"/>
              <a:t>limited</a:t>
            </a:r>
            <a:r>
              <a:rPr lang="nl-BE" dirty="0" smtClean="0"/>
              <a:t> </a:t>
            </a:r>
            <a:r>
              <a:rPr lang="nl-BE" dirty="0" err="1" smtClean="0"/>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smtClean="0"/>
              <a:t>&gt; 4 GPU </a:t>
            </a:r>
            <a:r>
              <a:rPr lang="nl-BE" dirty="0" err="1" smtClean="0"/>
              <a:t>workload</a:t>
            </a:r>
            <a:endParaRPr lang="nl-BE" dirty="0" smtClean="0"/>
          </a:p>
          <a:p>
            <a:r>
              <a:rPr lang="nl-BE" dirty="0" err="1" smtClean="0"/>
              <a:t>Specific</a:t>
            </a:r>
            <a:r>
              <a:rPr lang="nl-BE" dirty="0" smtClean="0"/>
              <a:t> ML </a:t>
            </a:r>
            <a:r>
              <a:rPr lang="nl-BE" dirty="0" err="1" smtClean="0"/>
              <a:t>workloads</a:t>
            </a:r>
            <a:r>
              <a:rPr lang="nl-BE" dirty="0" smtClean="0"/>
              <a:t> (</a:t>
            </a:r>
            <a:r>
              <a:rPr lang="nl-BE" dirty="0" err="1" smtClean="0"/>
              <a:t>convolutional</a:t>
            </a:r>
            <a:r>
              <a:rPr lang="nl-BE" dirty="0" smtClean="0"/>
              <a:t> </a:t>
            </a:r>
            <a:r>
              <a:rPr lang="nl-BE" dirty="0" err="1" smtClean="0"/>
              <a:t>networks</a:t>
            </a:r>
            <a:r>
              <a:rPr lang="nl-BE" dirty="0" smtClean="0"/>
              <a:t>) </a:t>
            </a:r>
            <a:endParaRPr lang="nl-BE" dirty="0"/>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111</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smtClean="0"/>
              <a:t>Credits</a:t>
            </a:r>
            <a:r>
              <a:rPr lang="pl-PL" dirty="0" smtClean="0"/>
              <a:t> </a:t>
            </a:r>
            <a:r>
              <a:rPr lang="pl-PL" dirty="0" err="1" smtClean="0"/>
              <a:t>card</a:t>
            </a:r>
            <a:r>
              <a:rPr lang="pl-PL" dirty="0" smtClean="0"/>
              <a:t> </a:t>
            </a:r>
            <a:r>
              <a:rPr lang="pl-PL" dirty="0" err="1" smtClean="0"/>
              <a:t>concept</a:t>
            </a:r>
            <a:r>
              <a:rPr lang="pl-PL" dirty="0" smtClean="0"/>
              <a:t>:</a:t>
            </a:r>
          </a:p>
          <a:p>
            <a:r>
              <a:rPr lang="pl-PL" dirty="0" err="1" smtClean="0">
                <a:solidFill>
                  <a:srgbClr val="FF0000"/>
                </a:solidFill>
              </a:rPr>
              <a:t>Pre</a:t>
            </a:r>
            <a:r>
              <a:rPr lang="en-US" dirty="0" smtClean="0">
                <a:solidFill>
                  <a:srgbClr val="FF0000"/>
                </a:solidFill>
              </a:rPr>
              <a:t>-</a:t>
            </a:r>
            <a:r>
              <a:rPr lang="pl-PL" dirty="0" err="1" smtClean="0">
                <a:solidFill>
                  <a:srgbClr val="FF0000"/>
                </a:solidFill>
              </a:rPr>
              <a:t>authorization</a:t>
            </a:r>
            <a:r>
              <a:rPr lang="pl-PL" dirty="0" smtClean="0">
                <a:solidFill>
                  <a:schemeClr val="tx2"/>
                </a:solidFill>
              </a:rPr>
              <a:t>:</a:t>
            </a:r>
            <a:r>
              <a:rPr lang="pl-PL" dirty="0" smtClean="0"/>
              <a:t> </a:t>
            </a:r>
            <a:r>
              <a:rPr lang="en-US" dirty="0"/>
              <a:t>holding </a:t>
            </a:r>
            <a:r>
              <a:rPr lang="en-US" dirty="0" err="1" smtClean="0"/>
              <a:t>th</a:t>
            </a:r>
            <a:r>
              <a:rPr lang="pl-PL" dirty="0" smtClean="0"/>
              <a:t>e</a:t>
            </a:r>
            <a:r>
              <a:rPr lang="en-US" dirty="0" smtClean="0"/>
              <a:t> </a:t>
            </a:r>
            <a:r>
              <a:rPr lang="en-US" dirty="0"/>
              <a:t>balance as unavailable </a:t>
            </a:r>
            <a:r>
              <a:rPr lang="en-US" dirty="0" smtClean="0"/>
              <a:t>until </a:t>
            </a:r>
            <a:r>
              <a:rPr lang="en-US" dirty="0"/>
              <a:t>the merchant clears the transaction </a:t>
            </a:r>
            <a:endParaRPr lang="pl-PL" dirty="0" smtClean="0"/>
          </a:p>
          <a:p>
            <a:r>
              <a:rPr lang="pl-PL" dirty="0" err="1" smtClean="0"/>
              <a:t>Balance</a:t>
            </a:r>
            <a:r>
              <a:rPr lang="pl-PL" dirty="0" smtClean="0"/>
              <a:t> to be </a:t>
            </a:r>
            <a:r>
              <a:rPr lang="pl-PL" dirty="0" err="1" smtClean="0"/>
              <a:t>held</a:t>
            </a:r>
            <a:r>
              <a:rPr lang="pl-PL" dirty="0" smtClean="0"/>
              <a:t> as </a:t>
            </a:r>
            <a:r>
              <a:rPr lang="pl-PL" dirty="0" err="1" smtClean="0"/>
              <a:t>unavailable</a:t>
            </a:r>
            <a:r>
              <a:rPr lang="pl-PL" dirty="0" smtClean="0"/>
              <a:t>: </a:t>
            </a:r>
            <a:r>
              <a:rPr lang="pl-PL" dirty="0" err="1" smtClean="0"/>
              <a:t>based</a:t>
            </a:r>
            <a:r>
              <a:rPr lang="pl-PL" dirty="0" smtClean="0"/>
              <a:t> on </a:t>
            </a:r>
            <a:r>
              <a:rPr lang="pl-PL" dirty="0" err="1" smtClean="0"/>
              <a:t>requested</a:t>
            </a:r>
            <a:r>
              <a:rPr lang="pl-PL" dirty="0" smtClean="0"/>
              <a:t> </a:t>
            </a:r>
            <a:r>
              <a:rPr lang="pl-PL" dirty="0" err="1" smtClean="0"/>
              <a:t>resourced</a:t>
            </a:r>
            <a:r>
              <a:rPr lang="pl-PL" dirty="0" smtClean="0"/>
              <a:t> (</a:t>
            </a:r>
            <a:r>
              <a:rPr lang="pl-PL" dirty="0" err="1" smtClean="0"/>
              <a:t>walltime</a:t>
            </a:r>
            <a:r>
              <a:rPr lang="pl-PL" dirty="0" smtClean="0"/>
              <a:t>, </a:t>
            </a:r>
            <a:r>
              <a:rPr lang="pl-PL" dirty="0" err="1" smtClean="0"/>
              <a:t>nodes</a:t>
            </a:r>
            <a:r>
              <a:rPr lang="pl-PL" dirty="0" smtClean="0"/>
              <a:t>)</a:t>
            </a:r>
          </a:p>
          <a:p>
            <a:r>
              <a:rPr lang="pl-PL" dirty="0" err="1" smtClean="0">
                <a:solidFill>
                  <a:srgbClr val="FF0000"/>
                </a:solidFill>
              </a:rPr>
              <a:t>Actual</a:t>
            </a:r>
            <a:r>
              <a:rPr lang="pl-PL" dirty="0" smtClean="0">
                <a:solidFill>
                  <a:srgbClr val="FF0000"/>
                </a:solidFill>
              </a:rPr>
              <a:t> </a:t>
            </a:r>
            <a:r>
              <a:rPr lang="pl-PL" dirty="0" err="1" smtClean="0">
                <a:solidFill>
                  <a:srgbClr val="FF0000"/>
                </a:solidFill>
              </a:rPr>
              <a:t>charge</a:t>
            </a:r>
            <a:r>
              <a:rPr lang="pl-PL" dirty="0">
                <a:solidFill>
                  <a:srgbClr val="FF0000"/>
                </a:solidFill>
              </a:rPr>
              <a:t> </a:t>
            </a:r>
            <a:r>
              <a:rPr lang="pl-PL" dirty="0" err="1" smtClean="0"/>
              <a:t>based</a:t>
            </a:r>
            <a:r>
              <a:rPr lang="pl-PL" dirty="0" smtClean="0"/>
              <a:t> on </a:t>
            </a:r>
            <a:r>
              <a:rPr lang="pl-PL" dirty="0" err="1" smtClean="0"/>
              <a:t>what</a:t>
            </a:r>
            <a:r>
              <a:rPr lang="pl-PL" dirty="0" smtClean="0"/>
              <a:t> was </a:t>
            </a:r>
            <a:r>
              <a:rPr lang="pl-PL" dirty="0" err="1" smtClean="0"/>
              <a:t>really</a:t>
            </a:r>
            <a:r>
              <a:rPr lang="pl-PL" dirty="0" smtClean="0"/>
              <a:t> </a:t>
            </a:r>
            <a:r>
              <a:rPr lang="pl-PL" dirty="0" err="1" smtClean="0"/>
              <a:t>used</a:t>
            </a:r>
            <a:r>
              <a:rPr lang="pl-PL" dirty="0" smtClean="0"/>
              <a:t>: </a:t>
            </a:r>
            <a:r>
              <a:rPr lang="pl-PL" dirty="0" err="1" smtClean="0"/>
              <a:t>used</a:t>
            </a:r>
            <a:r>
              <a:rPr lang="pl-PL" dirty="0" smtClean="0"/>
              <a:t> </a:t>
            </a:r>
            <a:r>
              <a:rPr lang="pl-PL" dirty="0" err="1" smtClean="0"/>
              <a:t>walltime</a:t>
            </a:r>
            <a:r>
              <a:rPr lang="pl-PL" dirty="0" smtClean="0"/>
              <a:t> (</a:t>
            </a:r>
            <a:r>
              <a:rPr lang="pl-PL" dirty="0" err="1" smtClean="0"/>
              <a:t>you</a:t>
            </a:r>
            <a:r>
              <a:rPr lang="pl-PL" dirty="0" smtClean="0"/>
              <a:t> </a:t>
            </a:r>
            <a:r>
              <a:rPr lang="pl-PL" dirty="0" err="1" smtClean="0"/>
              <a:t>pay</a:t>
            </a:r>
            <a:r>
              <a:rPr lang="pl-PL" dirty="0" smtClean="0"/>
              <a:t> </a:t>
            </a:r>
            <a:r>
              <a:rPr lang="pl-PL" dirty="0" err="1" smtClean="0"/>
              <a:t>only</a:t>
            </a:r>
            <a:r>
              <a:rPr lang="pl-PL" dirty="0" smtClean="0"/>
              <a:t> </a:t>
            </a:r>
            <a:r>
              <a:rPr lang="pl-PL" dirty="0" err="1" smtClean="0"/>
              <a:t>what</a:t>
            </a:r>
            <a:r>
              <a:rPr lang="pl-PL" dirty="0" smtClean="0"/>
              <a:t> </a:t>
            </a:r>
            <a:r>
              <a:rPr lang="pl-PL" dirty="0" err="1" smtClean="0"/>
              <a:t>you</a:t>
            </a:r>
            <a:r>
              <a:rPr lang="pl-PL" dirty="0" smtClean="0"/>
              <a:t> </a:t>
            </a:r>
            <a:r>
              <a:rPr lang="pl-PL" dirty="0" err="1" smtClean="0"/>
              <a:t>use</a:t>
            </a:r>
            <a:r>
              <a:rPr lang="pl-PL" dirty="0" smtClean="0"/>
              <a:t>, </a:t>
            </a:r>
            <a:r>
              <a:rPr lang="pl-PL" dirty="0" err="1" smtClean="0"/>
              <a:t>e.g</a:t>
            </a:r>
            <a:r>
              <a:rPr lang="pl-PL" dirty="0" smtClean="0"/>
              <a:t>. </a:t>
            </a:r>
            <a:r>
              <a:rPr lang="pl-PL" dirty="0" err="1" smtClean="0"/>
              <a:t>when</a:t>
            </a:r>
            <a:r>
              <a:rPr lang="pl-PL" dirty="0" smtClean="0"/>
              <a:t> </a:t>
            </a:r>
            <a:r>
              <a:rPr lang="pl-PL" dirty="0" err="1" smtClean="0"/>
              <a:t>job</a:t>
            </a:r>
            <a:r>
              <a:rPr lang="pl-PL" dirty="0" smtClean="0"/>
              <a:t> </a:t>
            </a:r>
            <a:r>
              <a:rPr lang="pl-PL" dirty="0" err="1" smtClean="0"/>
              <a:t>crashes</a:t>
            </a:r>
            <a:r>
              <a:rPr lang="pl-PL" dirty="0" smtClean="0"/>
              <a:t>)</a:t>
            </a:r>
          </a:p>
          <a:p>
            <a:r>
              <a:rPr lang="pl-PL" dirty="0" err="1" smtClean="0"/>
              <a:t>See</a:t>
            </a:r>
            <a:r>
              <a:rPr lang="pl-PL" dirty="0" smtClean="0"/>
              <a:t> </a:t>
            </a:r>
            <a:r>
              <a:rPr lang="pl-PL" dirty="0" err="1" smtClean="0"/>
              <a:t>output</a:t>
            </a:r>
            <a:r>
              <a:rPr lang="pl-PL" dirty="0" smtClean="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smtClean="0"/>
              <a:t>Credits</a:t>
            </a:r>
            <a:endParaRPr lang="en-US" altLang="en-US" dirty="0" smtClean="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smtClean="0"/>
              <a:t>?</a:t>
            </a:r>
            <a:endParaRPr lang="nl-BE" dirty="0" smtClean="0"/>
          </a:p>
          <a:p>
            <a:r>
              <a:rPr lang="nl-BE" dirty="0" smtClean="0"/>
              <a:t>Check service </a:t>
            </a:r>
            <a:r>
              <a:rPr lang="nl-BE" dirty="0" err="1" smtClean="0"/>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smtClean="0">
                <a:solidFill>
                  <a:srgbClr val="FF0000"/>
                </a:solidFill>
                <a:latin typeface="Courier New" panose="02070309020205020404" pitchFamily="49" charset="0"/>
                <a:cs typeface="Courier New" panose="02070309020205020404" pitchFamily="49" charset="0"/>
              </a:rPr>
              <a:t>mam-list-</a:t>
            </a:r>
            <a:r>
              <a:rPr lang="nl-BE" dirty="0" err="1" smtClean="0">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112</a:t>
            </a:fld>
            <a:endParaRPr lang="nl-BE"/>
          </a:p>
        </p:txBody>
      </p:sp>
      <p:sp>
        <p:nvSpPr>
          <p:cNvPr id="2" name="Title 1"/>
          <p:cNvSpPr>
            <a:spLocks noGrp="1"/>
          </p:cNvSpPr>
          <p:nvPr>
            <p:ph type="title"/>
          </p:nvPr>
        </p:nvSpPr>
        <p:spPr>
          <a:xfrm>
            <a:off x="624958" y="612277"/>
            <a:ext cx="5688184" cy="584704"/>
          </a:xfrm>
        </p:spPr>
        <p:txBody>
          <a:bodyPr/>
          <a:lstStyle/>
          <a:p>
            <a:r>
              <a:rPr lang="en-US" dirty="0" smtClean="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r>
              <a:rPr lang="en-US" sz="2100" dirty="0"/>
              <a:t/>
            </a: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smtClean="0"/>
          </a:p>
          <a:p>
            <a:pPr marL="285750" indent="-285750">
              <a:buFont typeface="Courier New" panose="02070309020205020404" pitchFamily="49" charset="0"/>
              <a:buChar char="o"/>
            </a:pPr>
            <a:r>
              <a:rPr lang="en-US" sz="2100" dirty="0" smtClean="0"/>
              <a:t>For shared nodes, you pay a fraction of the costs, based on the </a:t>
            </a:r>
            <a:r>
              <a:rPr lang="en-US" sz="2100" dirty="0" err="1" smtClean="0"/>
              <a:t>ppn</a:t>
            </a:r>
            <a:r>
              <a:rPr lang="en-US" sz="2100" dirty="0" smtClean="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smtClean="0"/>
                        <a:t>Cluster</a:t>
                      </a:r>
                      <a:r>
                        <a:rPr lang="en-US" baseline="0" dirty="0" smtClean="0"/>
                        <a:t> / Partition</a:t>
                      </a:r>
                      <a:endParaRPr lang="nl-BE" dirty="0"/>
                    </a:p>
                  </a:txBody>
                  <a:tcPr/>
                </a:tc>
                <a:tc>
                  <a:txBody>
                    <a:bodyPr/>
                    <a:lstStyle/>
                    <a:p>
                      <a:r>
                        <a:rPr lang="en-US" dirty="0" smtClean="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smtClean="0"/>
                        <a:t>Genius </a:t>
                      </a:r>
                      <a:r>
                        <a:rPr lang="en-US" sz="1800" dirty="0" err="1" smtClean="0"/>
                        <a:t>Cascadelake</a:t>
                      </a:r>
                      <a:endParaRPr lang="nl-BE" sz="1800" dirty="0" smtClean="0"/>
                    </a:p>
                  </a:txBody>
                  <a:tcPr/>
                </a:tc>
                <a:tc>
                  <a:txBody>
                    <a:bodyPr/>
                    <a:lstStyle/>
                    <a:p>
                      <a:r>
                        <a:rPr lang="nl-BE" sz="1800" dirty="0" smtClean="0"/>
                        <a:t>11.3</a:t>
                      </a:r>
                      <a:endParaRPr lang="nl-BE" sz="1800" dirty="0"/>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smtClean="0"/>
                        <a:t>Genius </a:t>
                      </a:r>
                      <a:r>
                        <a:rPr lang="en-US" sz="1800" dirty="0" err="1" smtClean="0"/>
                        <a:t>Cascadelake</a:t>
                      </a:r>
                      <a:r>
                        <a:rPr lang="en-US" sz="1800" dirty="0" smtClean="0"/>
                        <a:t> 8 GPUs</a:t>
                      </a:r>
                      <a:endParaRPr lang="nl-BE" sz="1800" dirty="0" smtClean="0"/>
                    </a:p>
                  </a:txBody>
                  <a:tcPr/>
                </a:tc>
                <a:tc>
                  <a:txBody>
                    <a:bodyPr/>
                    <a:lstStyle/>
                    <a:p>
                      <a:r>
                        <a:rPr lang="nl-BE" sz="1800" dirty="0" smtClean="0"/>
                        <a:t>40</a:t>
                      </a:r>
                      <a:endParaRPr lang="nl-BE" sz="1800" dirty="0"/>
                    </a:p>
                  </a:txBody>
                  <a:tcPr/>
                </a:tc>
                <a:extLst>
                  <a:ext uri="{0D108BD9-81ED-4DB2-BD59-A6C34878D82A}">
                    <a16:rowId xmlns:a16="http://schemas.microsoft.com/office/drawing/2014/main" val="1921121686"/>
                  </a:ext>
                </a:extLst>
              </a:tr>
              <a:tr h="370840">
                <a:tc>
                  <a:txBody>
                    <a:bodyPr/>
                    <a:lstStyle/>
                    <a:p>
                      <a:r>
                        <a:rPr lang="en-US" sz="1800" dirty="0" smtClean="0"/>
                        <a:t>Genius </a:t>
                      </a:r>
                      <a:r>
                        <a:rPr lang="en-US" sz="1800" dirty="0" err="1" smtClean="0"/>
                        <a:t>Skylake</a:t>
                      </a:r>
                      <a:r>
                        <a:rPr lang="en-US" sz="1800" dirty="0" smtClean="0"/>
                        <a:t> 4 GPUs</a:t>
                      </a:r>
                      <a:endParaRPr lang="nl-BE" sz="1800" dirty="0"/>
                    </a:p>
                  </a:txBody>
                  <a:tcPr/>
                </a:tc>
                <a:tc>
                  <a:txBody>
                    <a:bodyPr/>
                    <a:lstStyle/>
                    <a:p>
                      <a:r>
                        <a:rPr lang="en-US" sz="1800" dirty="0" smtClean="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smtClean="0"/>
                        <a:t>Genius</a:t>
                      </a:r>
                      <a:r>
                        <a:rPr lang="en-US" sz="1800" baseline="0" dirty="0" smtClean="0"/>
                        <a:t> </a:t>
                      </a:r>
                      <a:r>
                        <a:rPr lang="en-US" sz="1800" baseline="0" dirty="0" err="1" smtClean="0"/>
                        <a:t>Skylake</a:t>
                      </a:r>
                      <a:r>
                        <a:rPr lang="en-US" sz="1800" baseline="0" dirty="0" smtClean="0"/>
                        <a:t> </a:t>
                      </a:r>
                      <a:r>
                        <a:rPr lang="en-US" sz="1800" baseline="0" dirty="0" err="1" smtClean="0"/>
                        <a:t>BigMem</a:t>
                      </a:r>
                      <a:endParaRPr lang="nl-BE" sz="1800" dirty="0"/>
                    </a:p>
                  </a:txBody>
                  <a:tcPr/>
                </a:tc>
                <a:tc>
                  <a:txBody>
                    <a:bodyPr/>
                    <a:lstStyle/>
                    <a:p>
                      <a:r>
                        <a:rPr lang="en-US" sz="1800" dirty="0" smtClean="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smtClean="0"/>
                        <a:t>Genius </a:t>
                      </a:r>
                      <a:r>
                        <a:rPr lang="en-US" sz="1800" dirty="0" err="1" smtClean="0"/>
                        <a:t>Skylake</a:t>
                      </a:r>
                      <a:endParaRPr lang="nl-BE" sz="1800" dirty="0"/>
                    </a:p>
                  </a:txBody>
                  <a:tcPr/>
                </a:tc>
                <a:tc>
                  <a:txBody>
                    <a:bodyPr/>
                    <a:lstStyle/>
                    <a:p>
                      <a:r>
                        <a:rPr lang="en-US" sz="1800" smtClean="0"/>
                        <a:t>10</a:t>
                      </a:r>
                      <a:endParaRPr lang="nl-BE" sz="1800"/>
                    </a:p>
                  </a:txBody>
                  <a:tcPr/>
                </a:tc>
                <a:extLst>
                  <a:ext uri="{0D108BD9-81ED-4DB2-BD59-A6C34878D82A}">
                    <a16:rowId xmlns:a16="http://schemas.microsoft.com/office/drawing/2014/main" val="271564299"/>
                  </a:ext>
                </a:extLst>
              </a:tr>
              <a:tr h="370840">
                <a:tc>
                  <a:txBody>
                    <a:bodyPr/>
                    <a:lstStyle/>
                    <a:p>
                      <a:r>
                        <a:rPr lang="en-US" sz="1800" dirty="0" smtClean="0"/>
                        <a:t>Genius / Superdome</a:t>
                      </a:r>
                      <a:endParaRPr lang="nl-BE" sz="1800" dirty="0"/>
                    </a:p>
                  </a:txBody>
                  <a:tcPr/>
                </a:tc>
                <a:tc>
                  <a:txBody>
                    <a:bodyPr/>
                    <a:lstStyle/>
                    <a:p>
                      <a:r>
                        <a:rPr lang="en-US" sz="1800" b="0" dirty="0" smtClean="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smtClean="0"/>
                        <a:t>Genius / AMD </a:t>
                      </a:r>
                      <a:r>
                        <a:rPr lang="nl-BE" sz="1800" dirty="0" err="1" smtClean="0"/>
                        <a:t>nodes</a:t>
                      </a:r>
                      <a:endParaRPr lang="nl-BE" sz="1800" dirty="0"/>
                    </a:p>
                  </a:txBody>
                  <a:tcPr/>
                </a:tc>
                <a:tc>
                  <a:txBody>
                    <a:bodyPr/>
                    <a:lstStyle/>
                    <a:p>
                      <a:r>
                        <a:rPr lang="nl-BE" sz="1800" b="0" dirty="0" smtClean="0"/>
                        <a:t>10</a:t>
                      </a:r>
                      <a:endParaRPr lang="nl-BE" sz="1800" b="0" dirty="0"/>
                    </a:p>
                  </a:txBody>
                  <a:tcPr/>
                </a:tc>
                <a:extLst>
                  <a:ext uri="{0D108BD9-81ED-4DB2-BD59-A6C34878D82A}">
                    <a16:rowId xmlns:a16="http://schemas.microsoft.com/office/drawing/2014/main" val="3539361257"/>
                  </a:ext>
                </a:extLst>
              </a:tr>
              <a:tr h="370840">
                <a:tc>
                  <a:txBody>
                    <a:bodyPr/>
                    <a:lstStyle/>
                    <a:p>
                      <a:r>
                        <a:rPr lang="en-US" sz="1800" dirty="0" err="1" smtClean="0"/>
                        <a:t>ThinKing</a:t>
                      </a:r>
                      <a:r>
                        <a:rPr lang="en-US" sz="1800" baseline="0" dirty="0" smtClean="0"/>
                        <a:t> / </a:t>
                      </a:r>
                      <a:r>
                        <a:rPr lang="en-US" sz="1800" baseline="0" dirty="0" err="1" smtClean="0"/>
                        <a:t>Haswell</a:t>
                      </a:r>
                      <a:endParaRPr lang="nl-BE" sz="1800" dirty="0"/>
                    </a:p>
                  </a:txBody>
                  <a:tcPr/>
                </a:tc>
                <a:tc>
                  <a:txBody>
                    <a:bodyPr/>
                    <a:lstStyle/>
                    <a:p>
                      <a:r>
                        <a:rPr lang="en-US" sz="1800" smtClean="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smtClean="0"/>
                        <a:t>ThinKing</a:t>
                      </a:r>
                      <a:r>
                        <a:rPr lang="en-US" sz="1800" dirty="0" smtClean="0"/>
                        <a:t> / </a:t>
                      </a:r>
                      <a:r>
                        <a:rPr lang="en-US" sz="1800" dirty="0" err="1" smtClean="0"/>
                        <a:t>IvyBridge</a:t>
                      </a:r>
                      <a:endParaRPr lang="nl-BE" sz="1800" dirty="0"/>
                    </a:p>
                  </a:txBody>
                  <a:tcPr/>
                </a:tc>
                <a:tc>
                  <a:txBody>
                    <a:bodyPr/>
                    <a:lstStyle/>
                    <a:p>
                      <a:r>
                        <a:rPr lang="en-US" sz="1800" dirty="0" smtClean="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4" name="Title 3"/>
          <p:cNvSpPr>
            <a:spLocks noGrp="1"/>
          </p:cNvSpPr>
          <p:nvPr>
            <p:ph type="title"/>
          </p:nvPr>
        </p:nvSpPr>
        <p:spPr>
          <a:xfrm>
            <a:off x="720000" y="260649"/>
            <a:ext cx="11112000" cy="864096"/>
          </a:xfrm>
        </p:spPr>
        <p:txBody>
          <a:bodyPr/>
          <a:lstStyle/>
          <a:p>
            <a:r>
              <a:rPr lang="en-US" dirty="0" smtClean="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smtClean="0"/>
                        <a:t>Command</a:t>
                      </a:r>
                      <a:endParaRPr lang="nl-BE" sz="2000" dirty="0"/>
                    </a:p>
                  </a:txBody>
                  <a:tcPr/>
                </a:tc>
                <a:tc>
                  <a:txBody>
                    <a:bodyPr/>
                    <a:lstStyle/>
                    <a:p>
                      <a:r>
                        <a:rPr lang="en-US" sz="2000" dirty="0" smtClean="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smtClean="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smtClean="0"/>
                        <a:t>List active</a:t>
                      </a:r>
                      <a:r>
                        <a:rPr lang="en-US" sz="2000" baseline="0" dirty="0" smtClean="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smtClean="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smtClean="0"/>
                        <a:t>List the validity dates of</a:t>
                      </a:r>
                      <a:r>
                        <a:rPr lang="en-US" sz="2000" baseline="0" dirty="0" smtClean="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smtClean="0">
                          <a:latin typeface="Courier New" panose="02070309020205020404" pitchFamily="49" charset="0"/>
                          <a:cs typeface="Courier New" panose="02070309020205020404" pitchFamily="49" charset="0"/>
                        </a:rPr>
                        <a:t>mam-list-</a:t>
                      </a:r>
                      <a:r>
                        <a:rPr lang="en-US" sz="2000" dirty="0" err="1" smtClean="0">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smtClean="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smtClean="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smtClean="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114</a:t>
            </a:fld>
            <a:endParaRPr lang="nl-BE"/>
          </a:p>
        </p:txBody>
      </p:sp>
      <p:sp>
        <p:nvSpPr>
          <p:cNvPr id="2" name="Title 1"/>
          <p:cNvSpPr>
            <a:spLocks noGrp="1"/>
          </p:cNvSpPr>
          <p:nvPr>
            <p:ph type="title"/>
          </p:nvPr>
        </p:nvSpPr>
        <p:spPr>
          <a:xfrm>
            <a:off x="2064000" y="180000"/>
            <a:ext cx="8334000" cy="584704"/>
          </a:xfrm>
        </p:spPr>
        <p:txBody>
          <a:bodyPr/>
          <a:lstStyle/>
          <a:p>
            <a:r>
              <a:rPr lang="en-US" dirty="0" smtClean="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smtClean="0"/>
              <a:t>Gquote</a:t>
            </a:r>
            <a:r>
              <a:rPr lang="nl-BE" dirty="0" smtClean="0"/>
              <a:t> </a:t>
            </a:r>
            <a:r>
              <a:rPr lang="nl-BE" dirty="0" err="1" smtClean="0"/>
              <a:t>under</a:t>
            </a:r>
            <a:r>
              <a:rPr lang="nl-BE" dirty="0" smtClean="0"/>
              <a:t> </a:t>
            </a:r>
            <a:r>
              <a:rPr lang="nl-BE" dirty="0" err="1" smtClean="0"/>
              <a:t>construction</a:t>
            </a:r>
            <a:endParaRPr lang="nl-BE" dirty="0" smtClean="0"/>
          </a:p>
          <a:p>
            <a:endParaRPr lang="nl-BE" dirty="0"/>
          </a:p>
          <a:p>
            <a:endParaRPr lang="nl-BE" dirty="0" smtClean="0"/>
          </a:p>
          <a:p>
            <a:endParaRPr lang="nl-BE" dirty="0" smtClean="0"/>
          </a:p>
          <a:p>
            <a:endParaRPr lang="nl-BE" dirty="0"/>
          </a:p>
          <a:p>
            <a:endParaRPr lang="nl-BE" dirty="0" smtClean="0"/>
          </a:p>
          <a:p>
            <a:endParaRPr lang="nl-BE" dirty="0"/>
          </a:p>
        </p:txBody>
      </p:sp>
    </p:spTree>
    <p:extLst>
      <p:ext uri="{BB962C8B-B14F-4D97-AF65-F5344CB8AC3E}">
        <p14:creationId xmlns:p14="http://schemas.microsoft.com/office/powerpoint/2010/main" val="257611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r>
              <a:rPr lang="en-US" altLang="en-US" sz="2000" dirty="0">
                <a:latin typeface="Courier New" panose="02070309020205020404" pitchFamily="49" charset="0"/>
                <a:cs typeface="Courier New" panose="02070309020205020404" pitchFamily="49" charset="0"/>
              </a:rPr>
              <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smtClean="0"/>
              <a:t>Hands-on</a:t>
            </a:r>
            <a:r>
              <a:rPr lang="pl-PL" altLang="en-US" dirty="0" smtClean="0"/>
              <a:t> 2</a:t>
            </a:r>
            <a:endParaRPr lang="nl-BE" altLang="en-US" dirty="0" smtClean="0"/>
          </a:p>
        </p:txBody>
      </p:sp>
    </p:spTree>
    <p:extLst>
      <p:ext uri="{BB962C8B-B14F-4D97-AF65-F5344CB8AC3E}">
        <p14:creationId xmlns:p14="http://schemas.microsoft.com/office/powerpoint/2010/main" val="41366078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smtClean="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smtClean="0">
                <a:solidFill>
                  <a:schemeClr val="bg1"/>
                </a:solidFill>
                <a:ea typeface="Roboto" panose="02000000000000000000" pitchFamily="2" charset="0"/>
              </a:rPr>
              <a:t>Python &amp; R with </a:t>
            </a:r>
            <a:r>
              <a:rPr lang="en-US" sz="2800" b="1" dirty="0" err="1" smtClean="0">
                <a:solidFill>
                  <a:schemeClr val="bg1"/>
                </a:solidFill>
                <a:ea typeface="Roboto" panose="02000000000000000000" pitchFamily="2" charset="0"/>
              </a:rPr>
              <a:t>Conda</a:t>
            </a:r>
            <a:endParaRPr lang="en-US" sz="2800" b="1" dirty="0" smtClean="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smtClean="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116</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117</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118</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smtClean="0"/>
              <a:t>ls command</a:t>
            </a:r>
            <a:endParaRPr lang="nl-BE" dirty="0" smtClean="0"/>
          </a:p>
        </p:txBody>
      </p:sp>
    </p:spTree>
    <p:extLst>
      <p:ext uri="{BB962C8B-B14F-4D97-AF65-F5344CB8AC3E}">
        <p14:creationId xmlns:p14="http://schemas.microsoft.com/office/powerpoint/2010/main" val="118956174"/>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119</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smtClean="0">
                <a:latin typeface="Courier New" panose="02070309020205020404" pitchFamily="49" charset="0"/>
                <a:cs typeface="Courier New" panose="02070309020205020404" pitchFamily="49" charset="0"/>
              </a:rPr>
              <a:t>$</a:t>
            </a:r>
            <a:r>
              <a:rPr lang="pl-PL" sz="2000" dirty="0" smtClean="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smtClean="0">
                <a:latin typeface="Courier New" panose="02070309020205020404" pitchFamily="49" charset="0"/>
                <a:cs typeface="Courier New" panose="02070309020205020404" pitchFamily="49" charset="0"/>
              </a:rPr>
              <a:t>$</a:t>
            </a:r>
            <a:r>
              <a:rPr lang="pl-PL"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smtClean="0"/>
              <a:t>You </a:t>
            </a:r>
            <a:r>
              <a:rPr lang="en-US" sz="2000" dirty="0"/>
              <a:t>can specify directory names in two ways:</a:t>
            </a:r>
          </a:p>
          <a:p>
            <a:pPr lvl="2">
              <a:lnSpc>
                <a:spcPct val="80000"/>
              </a:lnSpc>
            </a:pPr>
            <a:r>
              <a:rPr lang="en-US" sz="1700" dirty="0"/>
              <a:t>Absolute pathname (starts from the root of the tree)</a:t>
            </a:r>
          </a:p>
          <a:p>
            <a:pPr lvl="2">
              <a:lnSpc>
                <a:spcPct val="80000"/>
              </a:lnSpc>
              <a:buNone/>
            </a:pPr>
            <a:r>
              <a:rPr lang="en-US" dirty="0" smtClean="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cd /u/home/</a:t>
            </a:r>
            <a:r>
              <a:rPr lang="en-US" dirty="0" err="1" smtClean="0">
                <a:latin typeface="Courier New" panose="02070309020205020404" pitchFamily="49" charset="0"/>
                <a:cs typeface="Courier New" panose="02070309020205020404" pitchFamily="49" charset="0"/>
              </a:rPr>
              <a:t>hpc</a:t>
            </a:r>
            <a:r>
              <a:rPr lang="en-US" dirty="0" smtClean="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r>
              <a:rPr lang="en-US" dirty="0" smtClean="0">
                <a:latin typeface="Courier New" panose="02070309020205020404" pitchFamily="49" charset="0"/>
                <a:cs typeface="Courier New" panose="02070309020205020404" pitchFamily="49" charset="0"/>
              </a:rPr>
              <a:t>.</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r>
              <a:rPr lang="en-US" dirty="0" smtClean="0">
                <a:latin typeface="Courier New" panose="02070309020205020404" pitchFamily="49" charset="0"/>
                <a:cs typeface="Courier New" panose="02070309020205020404" pitchFamily="49" charset="0"/>
              </a:rPr>
              <a:t>test/bin</a:t>
            </a:r>
            <a:endParaRPr lang="en-US" dirty="0">
              <a:latin typeface="Courier New" panose="02070309020205020404" pitchFamily="49" charset="0"/>
              <a:cs typeface="Courier New" panose="02070309020205020404" pitchFamily="49" charset="0"/>
            </a:endParaRPr>
          </a:p>
          <a:p>
            <a:pPr lvl="2">
              <a:lnSpc>
                <a:spcPct val="80000"/>
              </a:lnSpc>
            </a:pPr>
            <a:r>
              <a:rPr lang="en-US" sz="1700" dirty="0" smtClean="0"/>
              <a:t>Use environment variables</a:t>
            </a:r>
            <a:endParaRPr lang="en-US" sz="1700" dirty="0"/>
          </a:p>
          <a:p>
            <a:pPr lvl="3">
              <a:lnSpc>
                <a:spcPct val="80000"/>
              </a:lnSpc>
              <a:buNone/>
            </a:pPr>
            <a:r>
              <a:rPr lang="en-US" sz="1400" dirty="0" smtClean="0">
                <a:latin typeface="Courier New" panose="02070309020205020404" pitchFamily="49" charset="0"/>
                <a:cs typeface="Courier New" panose="02070309020205020404" pitchFamily="49" charset="0"/>
              </a:rPr>
              <a:t>$</a:t>
            </a:r>
            <a:r>
              <a:rPr lang="pl-PL"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smtClean="0">
              <a:latin typeface="Courier New" panose="02070309020205020404" pitchFamily="49" charset="0"/>
              <a:cs typeface="Courier New" panose="02070309020205020404" pitchFamily="49" charset="0"/>
            </a:endParaRPr>
          </a:p>
          <a:p>
            <a:pPr lvl="3">
              <a:lnSpc>
                <a:spcPct val="80000"/>
              </a:lnSpc>
              <a:buNone/>
            </a:pPr>
            <a:endParaRPr lang="en-US" dirty="0" smtClean="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smtClean="0"/>
              <a:t>Moving</a:t>
            </a:r>
            <a:r>
              <a:rPr lang="nl-BE" dirty="0" smtClean="0"/>
              <a:t> </a:t>
            </a:r>
            <a:r>
              <a:rPr lang="nl-BE" dirty="0" err="1" smtClean="0"/>
              <a:t>around</a:t>
            </a:r>
            <a:endParaRPr lang="nl-BE" dirty="0"/>
          </a:p>
        </p:txBody>
      </p:sp>
    </p:spTree>
    <p:extLst>
      <p:ext uri="{BB962C8B-B14F-4D97-AF65-F5344CB8AC3E}">
        <p14:creationId xmlns:p14="http://schemas.microsoft.com/office/powerpoint/2010/main" val="2992101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smtClean="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endParaRPr lang="en-US" sz="2000" dirty="0" smtClean="0"/>
              </a:p>
              <a:p>
                <a:pPr marL="171450" lvl="1" indent="-171450" defTabSz="711200">
                  <a:lnSpc>
                    <a:spcPct val="90000"/>
                  </a:lnSpc>
                  <a:spcBef>
                    <a:spcPct val="0"/>
                  </a:spcBef>
                  <a:spcAft>
                    <a:spcPct val="15000"/>
                  </a:spcAft>
                  <a:buChar char="••"/>
                </a:pPr>
                <a:r>
                  <a:rPr lang="en-US" sz="2000" dirty="0" smtClean="0"/>
                  <a:t>Monitoring </a:t>
                </a:r>
                <a:r>
                  <a:rPr lang="en-US" sz="2000" dirty="0"/>
                  <a:t>and </a:t>
                </a:r>
                <a:r>
                  <a:rPr lang="en-US" sz="2000" dirty="0" smtClean="0"/>
                  <a:t>reporting</a:t>
                </a:r>
                <a:endParaRPr lang="en-US" sz="2000" dirty="0"/>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smtClean="0"/>
              <a:t> .</a:t>
            </a:r>
            <a:endParaRPr lang="nl-BE" sz="1800" b="1" dirty="0"/>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smtClean="0"/>
              <a:t> ..</a:t>
            </a:r>
            <a:endParaRPr lang="nl-BE" sz="1800" b="1" dirty="0"/>
          </a:p>
          <a:p>
            <a:pPr lvl="1">
              <a:buFont typeface="Wingdings" panose="05000000000000000000" pitchFamily="2" charset="2"/>
              <a:buChar char="Ø"/>
            </a:pPr>
            <a:r>
              <a:rPr lang="en-US" dirty="0" smtClean="0"/>
              <a:t> The </a:t>
            </a:r>
            <a:r>
              <a:rPr lang="en-US" dirty="0"/>
              <a:t>parent (enclosing) directory. Always belongs to the . Directory	</a:t>
            </a:r>
          </a:p>
          <a:p>
            <a:pPr lvl="1">
              <a:buFont typeface="Wingdings" panose="05000000000000000000" pitchFamily="2" charset="2"/>
              <a:buChar char="Ø"/>
            </a:pPr>
            <a:r>
              <a:rPr lang="en-US" dirty="0" smtClean="0"/>
              <a:t> Typical </a:t>
            </a:r>
            <a:r>
              <a:rPr lang="en-US" dirty="0"/>
              <a:t>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smtClean="0"/>
              <a:t>Directories</a:t>
            </a:r>
            <a:endParaRPr lang="nl-BE" dirty="0"/>
          </a:p>
        </p:txBody>
      </p:sp>
      <p:sp>
        <p:nvSpPr>
          <p:cNvPr id="5" name="Content Placeholder 4"/>
          <p:cNvSpPr>
            <a:spLocks noGrp="1"/>
          </p:cNvSpPr>
          <p:nvPr>
            <p:ph idx="1"/>
          </p:nvPr>
        </p:nvSpPr>
        <p:spPr/>
        <p:txBody>
          <a:bodyPr/>
          <a:lstStyle/>
          <a:p>
            <a:r>
              <a:rPr lang="nl-BE" dirty="0" err="1" smtClean="0"/>
              <a:t>Create</a:t>
            </a:r>
            <a:r>
              <a:rPr lang="nl-BE" dirty="0" smtClean="0"/>
              <a:t> directories</a:t>
            </a:r>
            <a:endParaRPr lang="nl-BE" dirty="0"/>
          </a:p>
          <a:p>
            <a:pPr lvl="1"/>
            <a:r>
              <a:rPr lang="en-US" dirty="0"/>
              <a:t>The </a:t>
            </a:r>
            <a:r>
              <a:rPr lang="en-US" dirty="0" err="1">
                <a:latin typeface="Courier New" pitchFamily="49" charset="0"/>
                <a:cs typeface="Courier New" pitchFamily="49" charset="0"/>
              </a:rPr>
              <a:t>mkdir</a:t>
            </a:r>
            <a:r>
              <a:rPr lang="en-US" dirty="0"/>
              <a:t> command is used to create </a:t>
            </a:r>
            <a:r>
              <a:rPr lang="en-US" dirty="0" smtClean="0"/>
              <a:t>directories</a:t>
            </a:r>
          </a:p>
          <a:p>
            <a:pPr lvl="1"/>
            <a:r>
              <a:rPr lang="nl-BE" dirty="0" smtClean="0">
                <a:latin typeface="Courier New" pitchFamily="49" charset="0"/>
                <a:cs typeface="Courier New" pitchFamily="49" charset="0"/>
              </a:rPr>
              <a:t>$</a:t>
            </a:r>
            <a:r>
              <a:rPr lang="pl-PL" dirty="0" smtClean="0">
                <a:latin typeface="Courier New" pitchFamily="49" charset="0"/>
                <a:cs typeface="Courier New" pitchFamily="49" charset="0"/>
              </a:rPr>
              <a:t> </a:t>
            </a:r>
            <a:r>
              <a:rPr lang="nl-BE" dirty="0" err="1" smtClean="0">
                <a:latin typeface="Courier New" pitchFamily="49" charset="0"/>
                <a:cs typeface="Courier New" pitchFamily="49" charset="0"/>
              </a:rPr>
              <a:t>mkdir</a:t>
            </a:r>
            <a:r>
              <a:rPr lang="nl-BE" dirty="0" smtClean="0">
                <a:latin typeface="Courier New" pitchFamily="49" charset="0"/>
                <a:cs typeface="Courier New" pitchFamily="49" charset="0"/>
              </a:rPr>
              <a:t> </a:t>
            </a:r>
            <a:r>
              <a:rPr lang="nl-BE" dirty="0">
                <a:latin typeface="Courier New" pitchFamily="49" charset="0"/>
                <a:cs typeface="Courier New" pitchFamily="49" charset="0"/>
              </a:rPr>
              <a:t>dir1 dir2 </a:t>
            </a:r>
            <a:r>
              <a:rPr lang="nl-BE" dirty="0" smtClean="0">
                <a:latin typeface="Courier New" pitchFamily="49" charset="0"/>
                <a:cs typeface="Courier New" pitchFamily="49" charset="0"/>
              </a:rPr>
              <a:t>dir3</a:t>
            </a:r>
          </a:p>
          <a:p>
            <a:r>
              <a:rPr lang="nl-BE" dirty="0" err="1" smtClean="0"/>
              <a:t>Remove</a:t>
            </a:r>
            <a:r>
              <a:rPr lang="nl-BE" dirty="0" smtClean="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endParaRPr lang="en-US" dirty="0" smtClean="0"/>
          </a:p>
          <a:p>
            <a:pPr lvl="1"/>
            <a:r>
              <a:rPr lang="nl-BE" dirty="0" smtClean="0">
                <a:latin typeface="Courier New" pitchFamily="49" charset="0"/>
                <a:cs typeface="Courier New" pitchFamily="49" charset="0"/>
              </a:rPr>
              <a:t>$</a:t>
            </a:r>
            <a:r>
              <a:rPr lang="pl-PL" dirty="0" smtClean="0">
                <a:latin typeface="Courier New" pitchFamily="49" charset="0"/>
                <a:cs typeface="Courier New" pitchFamily="49" charset="0"/>
              </a:rPr>
              <a:t> </a:t>
            </a:r>
            <a:r>
              <a:rPr lang="nl-BE" dirty="0" err="1" smtClean="0">
                <a:latin typeface="Courier New" pitchFamily="49" charset="0"/>
                <a:cs typeface="Courier New" pitchFamily="49" charset="0"/>
              </a:rPr>
              <a:t>rmdir</a:t>
            </a:r>
            <a:r>
              <a:rPr lang="nl-BE" dirty="0" smtClean="0">
                <a:latin typeface="Courier New" pitchFamily="49" charset="0"/>
                <a:cs typeface="Courier New" pitchFamily="49" charset="0"/>
              </a:rPr>
              <a:t> dir1</a:t>
            </a:r>
          </a:p>
          <a:p>
            <a:pPr lvl="1"/>
            <a:r>
              <a:rPr lang="en-US" dirty="0" err="1" smtClean="0">
                <a:latin typeface="Courier New" pitchFamily="49" charset="0"/>
                <a:cs typeface="Courier New" pitchFamily="49" charset="0"/>
              </a:rPr>
              <a:t>rmdir</a:t>
            </a:r>
            <a:r>
              <a:rPr lang="en-US" b="1" dirty="0" smtClean="0"/>
              <a:t> </a:t>
            </a:r>
            <a:r>
              <a:rPr lang="en-US" dirty="0"/>
              <a:t>will only remove empty directories. </a:t>
            </a:r>
            <a:r>
              <a:rPr lang="en-US" dirty="0" smtClean="0"/>
              <a:t/>
            </a:r>
            <a:br>
              <a:rPr lang="en-US" dirty="0" smtClean="0"/>
            </a:br>
            <a:r>
              <a:rPr lang="en-US" dirty="0" smtClean="0"/>
              <a:t>To </a:t>
            </a:r>
            <a:r>
              <a:rPr lang="en-US" dirty="0"/>
              <a:t>remove a non-empty directory, use </a:t>
            </a:r>
            <a:endParaRPr lang="pl-PL" dirty="0" smtClean="0"/>
          </a:p>
          <a:p>
            <a:pPr marL="359637" lvl="1" indent="0">
              <a:buNone/>
            </a:pPr>
            <a:r>
              <a:rPr lang="pl-PL" dirty="0">
                <a:latin typeface="Courier New" pitchFamily="49" charset="0"/>
                <a:cs typeface="Courier New" pitchFamily="49" charset="0"/>
              </a:rPr>
              <a:t> </a:t>
            </a:r>
            <a:r>
              <a:rPr lang="pl-PL" dirty="0" smtClean="0">
                <a:latin typeface="Courier New" pitchFamily="49" charset="0"/>
                <a:cs typeface="Courier New" pitchFamily="49" charset="0"/>
              </a:rPr>
              <a:t> $ </a:t>
            </a:r>
            <a:r>
              <a:rPr lang="en-US" dirty="0" err="1" smtClean="0">
                <a:latin typeface="Courier New" pitchFamily="49" charset="0"/>
                <a:cs typeface="Courier New" pitchFamily="49" charset="0"/>
              </a:rPr>
              <a:t>rm</a:t>
            </a:r>
            <a:r>
              <a:rPr lang="en-US" dirty="0" smtClean="0">
                <a:latin typeface="Courier New" pitchFamily="49" charset="0"/>
                <a:cs typeface="Courier New" pitchFamily="49" charset="0"/>
              </a:rPr>
              <a:t> </a:t>
            </a:r>
            <a:r>
              <a:rPr lang="en-US" dirty="0">
                <a:latin typeface="Courier New" pitchFamily="49" charset="0"/>
                <a:cs typeface="Courier New" pitchFamily="49" charset="0"/>
              </a:rPr>
              <a:t>-r [DIRECTORY] </a:t>
            </a:r>
            <a:r>
              <a:rPr lang="en-US" dirty="0" smtClean="0"/>
              <a:t>instead. </a:t>
            </a:r>
            <a:r>
              <a:rPr lang="en-US" dirty="0"/>
              <a:t>	</a:t>
            </a:r>
          </a:p>
          <a:p>
            <a:endParaRPr lang="nl-BE" b="1" dirty="0" smtClean="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121</a:t>
            </a:fld>
            <a:endParaRPr lang="nl-NL"/>
          </a:p>
        </p:txBody>
      </p:sp>
    </p:spTree>
    <p:extLst>
      <p:ext uri="{BB962C8B-B14F-4D97-AF65-F5344CB8AC3E}">
        <p14:creationId xmlns:p14="http://schemas.microsoft.com/office/powerpoint/2010/main" val="177845361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122</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r>
              <a:rPr lang="en-US" sz="2000" dirty="0">
                <a:latin typeface="+mj-lt"/>
              </a:rPr>
              <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r>
              <a:rPr lang="en-US" sz="2000" b="1" dirty="0">
                <a:latin typeface="+mj-lt"/>
              </a:rPr>
              <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smtClean="0">
                <a:latin typeface="+mn-lt"/>
                <a:cs typeface="Courier New" panose="02070309020205020404" pitchFamily="49" charset="0"/>
              </a:rPr>
              <a:t>  Displays </a:t>
            </a:r>
            <a:r>
              <a:rPr lang="pl-PL" dirty="0" err="1" smtClean="0">
                <a:latin typeface="+mn-lt"/>
                <a:cs typeface="Courier New" panose="02070309020205020404" pitchFamily="49" charset="0"/>
              </a:rPr>
              <a:t>what</a:t>
            </a:r>
            <a:r>
              <a:rPr lang="pl-PL" dirty="0" smtClean="0">
                <a:latin typeface="+mn-lt"/>
                <a:cs typeface="Courier New" panose="02070309020205020404" pitchFamily="49" charset="0"/>
              </a:rPr>
              <a:t> </a:t>
            </a:r>
            <a:r>
              <a:rPr lang="pl-PL" dirty="0" err="1" smtClean="0">
                <a:latin typeface="+mn-lt"/>
                <a:cs typeface="Courier New" panose="02070309020205020404" pitchFamily="49" charset="0"/>
              </a:rPr>
              <a:t>has</a:t>
            </a:r>
            <a:r>
              <a:rPr lang="pl-PL" dirty="0" smtClean="0">
                <a:latin typeface="+mn-lt"/>
                <a:cs typeface="Courier New" panose="02070309020205020404" pitchFamily="49" charset="0"/>
              </a:rPr>
              <a:t> </a:t>
            </a:r>
            <a:r>
              <a:rPr lang="pl-PL" dirty="0" err="1" smtClean="0">
                <a:latin typeface="+mn-lt"/>
                <a:cs typeface="Courier New" panose="02070309020205020404" pitchFamily="49" charset="0"/>
              </a:rPr>
              <a:t>been</a:t>
            </a:r>
            <a:r>
              <a:rPr lang="pl-PL" dirty="0" smtClean="0">
                <a:latin typeface="+mn-lt"/>
                <a:cs typeface="Courier New" panose="02070309020205020404" pitchFamily="49" charset="0"/>
              </a:rPr>
              <a:t> </a:t>
            </a:r>
            <a:r>
              <a:rPr lang="pl-PL" dirty="0" err="1" smtClean="0">
                <a:latin typeface="+mn-lt"/>
                <a:cs typeface="Courier New" panose="02070309020205020404" pitchFamily="49" charset="0"/>
              </a:rPr>
              <a:t>copied</a:t>
            </a:r>
            <a:endParaRPr lang="pl-PL" dirty="0" smtClean="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smtClean="0"/>
              <a:t>Copy a file</a:t>
            </a:r>
          </a:p>
        </p:txBody>
      </p:sp>
    </p:spTree>
    <p:extLst>
      <p:ext uri="{BB962C8B-B14F-4D97-AF65-F5344CB8AC3E}">
        <p14:creationId xmlns:p14="http://schemas.microsoft.com/office/powerpoint/2010/main" val="1555220588"/>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a:p>
        </p:txBody>
      </p:sp>
      <p:sp>
        <p:nvSpPr>
          <p:cNvPr id="3" name="Content Placeholder 2"/>
          <p:cNvSpPr>
            <a:spLocks noGrp="1"/>
          </p:cNvSpPr>
          <p:nvPr>
            <p:ph idx="1"/>
          </p:nvPr>
        </p:nvSpPr>
        <p:spPr/>
        <p:txBody>
          <a:bodyPr/>
          <a:lstStyle/>
          <a:p>
            <a:r>
              <a:rPr lang="en-US" dirty="0"/>
              <a:t>Move or rename files and </a:t>
            </a:r>
            <a:r>
              <a:rPr lang="en-US" dirty="0" smtClean="0"/>
              <a:t>directories: </a:t>
            </a:r>
            <a:r>
              <a:rPr lang="en-US" dirty="0" smtClean="0">
                <a:latin typeface="Courier New" pitchFamily="49" charset="0"/>
                <a:cs typeface="Courier New" pitchFamily="49" charset="0"/>
              </a:rPr>
              <a:t>mv</a:t>
            </a:r>
          </a:p>
          <a:p>
            <a:r>
              <a:rPr lang="en-US" dirty="0"/>
              <a:t>The default behavior </a:t>
            </a:r>
            <a:r>
              <a:rPr lang="en-US" dirty="0" smtClean="0"/>
              <a:t>will </a:t>
            </a:r>
            <a:r>
              <a:rPr lang="en-US" dirty="0"/>
              <a:t>overwrite any existing file(s). </a:t>
            </a:r>
            <a:endParaRPr lang="en-US" dirty="0" smtClean="0"/>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smtClean="0"/>
              <a:t> </a:t>
            </a:r>
            <a:endParaRPr lang="en-US" b="1" dirty="0"/>
          </a:p>
          <a:p>
            <a:pPr lvl="1"/>
            <a:r>
              <a:rPr lang="en-US" dirty="0" smtClean="0">
                <a:latin typeface="Courier" pitchFamily="49" charset="0"/>
                <a:ea typeface="HG Mincho Light J"/>
                <a:cs typeface="Courier New" pitchFamily="49" charset="0"/>
              </a:rPr>
              <a:t>$</a:t>
            </a:r>
            <a:r>
              <a:rPr lang="pl-PL" dirty="0" smtClean="0">
                <a:latin typeface="Courier" pitchFamily="49" charset="0"/>
                <a:ea typeface="HG Mincho Light J"/>
                <a:cs typeface="Courier New" pitchFamily="49" charset="0"/>
              </a:rPr>
              <a:t> </a:t>
            </a:r>
            <a:r>
              <a:rPr lang="en-US" dirty="0" smtClean="0">
                <a:latin typeface="Courier" pitchFamily="49" charset="0"/>
                <a:ea typeface="HG Mincho Light J"/>
                <a:cs typeface="Courier New" pitchFamily="49" charset="0"/>
              </a:rPr>
              <a:t>mv </a:t>
            </a:r>
            <a:r>
              <a:rPr lang="en-US" dirty="0" err="1" smtClean="0">
                <a:latin typeface="Courier" pitchFamily="49" charset="0"/>
                <a:ea typeface="HG Mincho Light J"/>
                <a:cs typeface="Courier New" pitchFamily="49" charset="0"/>
              </a:rPr>
              <a:t>old_name</a:t>
            </a:r>
            <a:r>
              <a:rPr lang="en-US" dirty="0" smtClean="0">
                <a:latin typeface="Courier" pitchFamily="49" charset="0"/>
                <a:ea typeface="HG Mincho Light J"/>
                <a:cs typeface="Courier New" pitchFamily="49" charset="0"/>
              </a:rPr>
              <a:t> </a:t>
            </a:r>
            <a:r>
              <a:rPr lang="en-US" dirty="0" err="1" smtClean="0">
                <a:latin typeface="Courier" pitchFamily="49" charset="0"/>
                <a:ea typeface="HG Mincho Light J"/>
                <a:cs typeface="Courier New" pitchFamily="49" charset="0"/>
              </a:rPr>
              <a:t>new_name</a:t>
            </a:r>
            <a:r>
              <a:rPr lang="en-US" dirty="0" smtClean="0">
                <a:latin typeface="Courier" pitchFamily="49" charset="0"/>
                <a:ea typeface="HG Mincho Light J"/>
                <a:cs typeface="Courier New" pitchFamily="49" charset="0"/>
              </a:rPr>
              <a:t> </a:t>
            </a:r>
            <a:r>
              <a:rPr lang="en-US" dirty="0">
                <a:ea typeface="HG Mincho Light J"/>
                <a:cs typeface="Tahoma" pitchFamily="34" charset="0"/>
              </a:rPr>
              <a:t/>
            </a:r>
            <a:br>
              <a:rPr lang="en-US" dirty="0">
                <a:ea typeface="HG Mincho Light J"/>
                <a:cs typeface="Tahoma" pitchFamily="34" charset="0"/>
              </a:rPr>
            </a:br>
            <a:r>
              <a:rPr lang="en-US" dirty="0">
                <a:ea typeface="HG Mincho Light J"/>
                <a:cs typeface="Tahoma" pitchFamily="34" charset="0"/>
              </a:rPr>
              <a:t>Renames the given file or </a:t>
            </a:r>
            <a:r>
              <a:rPr lang="en-US" dirty="0" smtClean="0">
                <a:ea typeface="HG Mincho Light J"/>
                <a:cs typeface="Tahoma" pitchFamily="34" charset="0"/>
              </a:rPr>
              <a:t>directory.</a:t>
            </a:r>
          </a:p>
          <a:p>
            <a:pPr lvl="1"/>
            <a:r>
              <a:rPr lang="en-US" dirty="0" smtClean="0">
                <a:latin typeface="Courier" pitchFamily="49" charset="0"/>
                <a:ea typeface="HG Mincho Light J"/>
                <a:cs typeface="Courier New" pitchFamily="49" charset="0"/>
              </a:rPr>
              <a:t>$</a:t>
            </a:r>
            <a:r>
              <a:rPr lang="pl-PL" dirty="0" smtClean="0">
                <a:latin typeface="Courier" pitchFamily="49" charset="0"/>
                <a:ea typeface="HG Mincho Light J"/>
                <a:cs typeface="Courier New" pitchFamily="49" charset="0"/>
              </a:rPr>
              <a:t> </a:t>
            </a:r>
            <a:r>
              <a:rPr lang="en-US" dirty="0" smtClean="0">
                <a:latin typeface="Courier" pitchFamily="49" charset="0"/>
                <a:ea typeface="HG Mincho Light J"/>
                <a:cs typeface="Courier New" pitchFamily="49" charset="0"/>
              </a:rPr>
              <a:t>mv </a:t>
            </a:r>
            <a:r>
              <a:rPr lang="en-US" dirty="0">
                <a:latin typeface="Courier" pitchFamily="49" charset="0"/>
                <a:ea typeface="HG Mincho Light J"/>
                <a:cs typeface="Courier New" pitchFamily="49" charset="0"/>
              </a:rPr>
              <a:t>-i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a:t>
            </a:r>
            <a:r>
              <a:rPr lang="en-US" dirty="0" smtClean="0">
                <a:ea typeface="HG Mincho Light J"/>
                <a:cs typeface="Tahoma" pitchFamily="34" charset="0"/>
              </a:rPr>
              <a:t>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a:t>
            </a:r>
            <a:r>
              <a:rPr lang="en-US" dirty="0" smtClean="0"/>
              <a:t>directories</a:t>
            </a:r>
            <a:r>
              <a:rPr lang="pl-PL" dirty="0" smtClean="0"/>
              <a:t> </a:t>
            </a:r>
            <a:endParaRPr lang="en-US" dirty="0" smtClean="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smtClean="0"/>
          </a:p>
          <a:p>
            <a:pPr lvl="1"/>
            <a:r>
              <a:rPr lang="pl-PL" dirty="0" smtClean="0"/>
              <a:t>-r </a:t>
            </a:r>
            <a:r>
              <a:rPr lang="pl-PL" dirty="0" err="1" smtClean="0"/>
              <a:t>option</a:t>
            </a:r>
            <a:r>
              <a:rPr lang="pl-PL" dirty="0" smtClean="0"/>
              <a:t> </a:t>
            </a:r>
            <a:r>
              <a:rPr lang="pl-PL" dirty="0" err="1" smtClean="0"/>
              <a:t>is</a:t>
            </a:r>
            <a:r>
              <a:rPr lang="pl-PL" dirty="0" smtClean="0"/>
              <a:t> not </a:t>
            </a:r>
            <a:r>
              <a:rPr lang="pl-PL" dirty="0" err="1" smtClean="0"/>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r>
              <a:rPr sz="2200" dirty="0">
                <a:latin typeface="+mj-lt"/>
                <a:ea typeface="HG Mincho Light J"/>
                <a:cs typeface="Tahoma" pitchFamily="34" charset="0"/>
              </a:rPr>
              <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smtClean="0">
                <a:latin typeface="Nimbus Sans L"/>
                <a:ea typeface="HG Mincho Light J"/>
                <a:cs typeface="Tahoma" pitchFamily="34" charset="0"/>
              </a:rPr>
              <a:t>Remove</a:t>
            </a:r>
            <a:r>
              <a:rPr lang="nl-BE" dirty="0" smtClean="0">
                <a:latin typeface="Nimbus Sans L"/>
                <a:ea typeface="HG Mincho Light J"/>
                <a:cs typeface="Tahoma" pitchFamily="34" charset="0"/>
              </a:rPr>
              <a:t> files</a:t>
            </a:r>
            <a:endParaRPr dirty="0" smtClean="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smtClean="0"/>
              <a:t>Have </a:t>
            </a:r>
            <a:r>
              <a:rPr lang="en-US" dirty="0"/>
              <a:t>the shell automatically complete commands or file paths. </a:t>
            </a:r>
            <a:endParaRPr lang="en-US" dirty="0" smtClean="0"/>
          </a:p>
          <a:p>
            <a:r>
              <a:rPr lang="en-US" dirty="0" smtClean="0"/>
              <a:t>Activated </a:t>
            </a:r>
            <a:r>
              <a:rPr lang="en-US" dirty="0"/>
              <a:t>using the </a:t>
            </a:r>
            <a:r>
              <a:rPr lang="en-US" b="1" dirty="0"/>
              <a:t>&lt;</a:t>
            </a:r>
            <a:r>
              <a:rPr lang="en-US" b="1" dirty="0" smtClean="0"/>
              <a:t>TAB&gt; </a:t>
            </a:r>
            <a:r>
              <a:rPr lang="en-US" dirty="0"/>
              <a:t>key on most </a:t>
            </a:r>
            <a:r>
              <a:rPr lang="en-US" dirty="0" smtClean="0"/>
              <a:t>systems</a:t>
            </a:r>
          </a:p>
          <a:p>
            <a:r>
              <a:rPr lang="en-US" dirty="0" smtClean="0"/>
              <a:t>example</a:t>
            </a:r>
            <a:r>
              <a:rPr lang="en-US" dirty="0"/>
              <a:t>s</a:t>
            </a:r>
            <a:r>
              <a:rPr lang="en-US" dirty="0" smtClean="0"/>
              <a:t> </a:t>
            </a:r>
          </a:p>
          <a:p>
            <a:pPr lvl="1"/>
            <a:r>
              <a:rPr lang="en-US" dirty="0" smtClean="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smtClean="0">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smtClean="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smtClean="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smtClean="0"/>
              <a:t>When </a:t>
            </a:r>
            <a:r>
              <a:rPr lang="en-US" dirty="0"/>
              <a:t>more than one match is found, the shell will display all matching results </a:t>
            </a:r>
            <a:r>
              <a:rPr lang="en-US" dirty="0" smtClean="0"/>
              <a:t> (use </a:t>
            </a:r>
            <a:r>
              <a:rPr lang="en-US" b="1" dirty="0"/>
              <a:t>&lt;TAB&gt; </a:t>
            </a:r>
            <a:r>
              <a:rPr lang="en-US" dirty="0" smtClean="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Tree>
    <p:extLst>
      <p:ext uri="{BB962C8B-B14F-4D97-AF65-F5344CB8AC3E}">
        <p14:creationId xmlns:p14="http://schemas.microsoft.com/office/powerpoint/2010/main" val="2613834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smtClean="0"/>
              <a:t>Command</a:t>
            </a:r>
            <a:r>
              <a:rPr lang="nl-BE" dirty="0" smtClean="0"/>
              <a:t> </a:t>
            </a:r>
            <a:r>
              <a:rPr lang="nl-BE" dirty="0" err="1" smtClean="0"/>
              <a:t>history</a:t>
            </a:r>
            <a:r>
              <a:rPr lang="nl-BE" dirty="0" smtClean="0"/>
              <a:t>: Arrow Up</a:t>
            </a:r>
            <a:endParaRPr lang="nl-BE" dirty="0"/>
          </a:p>
        </p:txBody>
      </p:sp>
      <p:sp>
        <p:nvSpPr>
          <p:cNvPr id="3" name="Content Placeholder 2"/>
          <p:cNvSpPr>
            <a:spLocks noGrp="1"/>
          </p:cNvSpPr>
          <p:nvPr>
            <p:ph idx="1"/>
          </p:nvPr>
        </p:nvSpPr>
        <p:spPr/>
        <p:txBody>
          <a:bodyPr/>
          <a:lstStyle/>
          <a:p>
            <a:r>
              <a:rPr lang="en-US" dirty="0" smtClean="0"/>
              <a:t>Previously </a:t>
            </a:r>
            <a:r>
              <a:rPr lang="en-US" dirty="0"/>
              <a:t>executed commands </a:t>
            </a:r>
            <a:r>
              <a:rPr lang="en-US" dirty="0" smtClean="0"/>
              <a:t>can be recalled by </a:t>
            </a:r>
            <a:r>
              <a:rPr lang="en-US" dirty="0"/>
              <a:t>using the </a:t>
            </a:r>
            <a:r>
              <a:rPr lang="en-US" b="1" dirty="0"/>
              <a:t>Up Arrow </a:t>
            </a:r>
            <a:r>
              <a:rPr lang="en-US" dirty="0"/>
              <a:t>key on the keyboard</a:t>
            </a:r>
            <a:r>
              <a:rPr lang="en-US" dirty="0" smtClean="0"/>
              <a:t>.</a:t>
            </a:r>
          </a:p>
          <a:p>
            <a:r>
              <a:rPr lang="nl-BE" dirty="0"/>
              <a:t>Most Linux </a:t>
            </a:r>
            <a:r>
              <a:rPr lang="nl-BE" dirty="0" err="1" smtClean="0"/>
              <a:t>distributions</a:t>
            </a:r>
            <a:r>
              <a:rPr lang="nl-BE" dirty="0" smtClean="0"/>
              <a:t> </a:t>
            </a:r>
            <a:r>
              <a:rPr lang="en-US" dirty="0" smtClean="0"/>
              <a:t>remember </a:t>
            </a:r>
            <a:r>
              <a:rPr lang="en-US" dirty="0"/>
              <a:t>the last five hundred commands by default.</a:t>
            </a:r>
            <a:r>
              <a:rPr lang="en-US" dirty="0" smtClean="0"/>
              <a:t> </a:t>
            </a:r>
            <a:endParaRPr lang="en-US" dirty="0"/>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smtClean="0">
                <a:latin typeface="Courier New" pitchFamily="49" charset="0"/>
                <a:cs typeface="Courier New" pitchFamily="49" charset="0"/>
              </a:rPr>
              <a:t>![NUM</a:t>
            </a:r>
            <a:r>
              <a:rPr lang="en-US" dirty="0">
                <a:latin typeface="Courier New" pitchFamily="49" charset="0"/>
                <a:cs typeface="Courier New" pitchFamily="49" charset="0"/>
              </a:rPr>
              <a:t>]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Tree>
    <p:extLst>
      <p:ext uri="{BB962C8B-B14F-4D97-AF65-F5344CB8AC3E}">
        <p14:creationId xmlns:p14="http://schemas.microsoft.com/office/powerpoint/2010/main" val="2753791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smtClean="0">
                <a:latin typeface="+mn-lt"/>
              </a:rPr>
              <a:t>Several ways of displaying the contents of files.</a:t>
            </a:r>
          </a:p>
          <a:p>
            <a:pPr marL="433387" indent="-342900">
              <a:buSzPct val="100000"/>
              <a:buFont typeface="Arial" pitchFamily="34" charset="0"/>
              <a:buChar char="•"/>
              <a:defRPr/>
            </a:pPr>
            <a:r>
              <a:rPr lang="en-US" dirty="0" smtClean="0">
                <a:latin typeface="Courier New" pitchFamily="49" charset="0"/>
                <a:cs typeface="Courier New" pitchFamily="49" charset="0"/>
              </a:rPr>
              <a:t>$</a:t>
            </a:r>
            <a:r>
              <a:rPr lang="pl-PL" dirty="0" smtClean="0">
                <a:latin typeface="Courier New" pitchFamily="49" charset="0"/>
                <a:cs typeface="Courier New" pitchFamily="49" charset="0"/>
              </a:rPr>
              <a:t> </a:t>
            </a:r>
            <a:r>
              <a:rPr lang="en-US" dirty="0" smtClean="0">
                <a:latin typeface="Courier New" pitchFamily="49" charset="0"/>
                <a:cs typeface="Courier New" pitchFamily="49" charset="0"/>
              </a:rPr>
              <a:t>cat file1 </a:t>
            </a:r>
            <a:r>
              <a:rPr lang="en-US" dirty="0" smtClean="0">
                <a:latin typeface="+mn-lt"/>
              </a:rPr>
              <a:t/>
            </a:r>
            <a:br>
              <a:rPr lang="en-US" dirty="0" smtClean="0">
                <a:latin typeface="+mn-lt"/>
              </a:rPr>
            </a:br>
            <a:r>
              <a:rPr lang="en-US" dirty="0" smtClean="0">
                <a:latin typeface="+mn-lt"/>
              </a:rPr>
              <a:t>displays the contents of the given file.</a:t>
            </a:r>
          </a:p>
          <a:p>
            <a:pPr marL="433387" indent="-342900">
              <a:buSzPct val="100000"/>
              <a:buFont typeface="Arial" pitchFamily="34" charset="0"/>
              <a:buChar char="•"/>
              <a:defRPr/>
            </a:pPr>
            <a:r>
              <a:rPr dirty="0" smtClean="0">
                <a:latin typeface="Courier New" pitchFamily="49" charset="0"/>
                <a:cs typeface="Courier New" pitchFamily="49" charset="0"/>
              </a:rPr>
              <a:t>$</a:t>
            </a:r>
            <a:r>
              <a:rPr lang="pl-PL" dirty="0" smtClean="0">
                <a:latin typeface="Courier New" pitchFamily="49" charset="0"/>
                <a:cs typeface="Courier New" pitchFamily="49" charset="0"/>
              </a:rPr>
              <a:t> </a:t>
            </a:r>
            <a:r>
              <a:rPr dirty="0" smtClean="0">
                <a:latin typeface="Courier New" pitchFamily="49" charset="0"/>
                <a:cs typeface="Courier New" pitchFamily="49" charset="0"/>
              </a:rPr>
              <a:t>cat file1 file2 file3 ... </a:t>
            </a:r>
            <a:r>
              <a:rPr dirty="0" smtClean="0">
                <a:latin typeface="+mn-lt"/>
              </a:rPr>
              <a:t>(concatenate)</a:t>
            </a:r>
            <a:br>
              <a:rPr dirty="0" smtClean="0">
                <a:latin typeface="+mn-lt"/>
              </a:rPr>
            </a:br>
            <a:r>
              <a:rPr dirty="0" smtClean="0">
                <a:latin typeface="+mn-lt"/>
              </a:rPr>
              <a:t>Concatenates and outputs the contents of the given files.</a:t>
            </a:r>
          </a:p>
          <a:p>
            <a:pPr>
              <a:buFont typeface="Arial" pitchFamily="34" charset="0"/>
              <a:buChar char="•"/>
            </a:pPr>
            <a:r>
              <a:rPr dirty="0" smtClean="0">
                <a:latin typeface="Courier New" pitchFamily="49" charset="0"/>
                <a:cs typeface="Courier New" pitchFamily="49" charset="0"/>
              </a:rPr>
              <a:t>$</a:t>
            </a:r>
            <a:r>
              <a:rPr lang="pl-PL" dirty="0" smtClean="0">
                <a:latin typeface="Courier New" pitchFamily="49" charset="0"/>
                <a:cs typeface="Courier New" pitchFamily="49" charset="0"/>
              </a:rPr>
              <a:t> </a:t>
            </a:r>
            <a:r>
              <a:rPr dirty="0" smtClean="0">
                <a:latin typeface="Courier New" pitchFamily="49" charset="0"/>
                <a:cs typeface="Courier New" pitchFamily="49" charset="0"/>
              </a:rPr>
              <a:t>more file1 </a:t>
            </a:r>
            <a:r>
              <a:rPr dirty="0" smtClean="0">
                <a:latin typeface="+mn-lt"/>
              </a:rPr>
              <a:t/>
            </a:r>
            <a:br>
              <a:rPr dirty="0" smtClean="0">
                <a:latin typeface="+mn-lt"/>
              </a:rPr>
            </a:br>
            <a:r>
              <a:rPr lang="en-US" dirty="0"/>
              <a:t>Display the output of a command or text file one page at a time. </a:t>
            </a:r>
          </a:p>
          <a:p>
            <a:pPr lvl="1">
              <a:buFont typeface="Arial" pitchFamily="34" charset="0"/>
              <a:buChar char="•"/>
            </a:pPr>
            <a:r>
              <a:rPr dirty="0" smtClean="0">
                <a:latin typeface="+mn-lt"/>
              </a:rPr>
              <a:t>Can also jump to the first occurrence of a keyword</a:t>
            </a:r>
            <a:br>
              <a:rPr dirty="0" smtClean="0">
                <a:latin typeface="+mn-lt"/>
              </a:rPr>
            </a:br>
            <a:r>
              <a:rPr dirty="0" smtClean="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smtClean="0">
                <a:latin typeface="Courier New" pitchFamily="49" charset="0"/>
                <a:cs typeface="Courier New" pitchFamily="49" charset="0"/>
              </a:rPr>
              <a:t>less</a:t>
            </a:r>
            <a:r>
              <a:rPr lang="nl-BE" dirty="0" smtClean="0">
                <a:latin typeface="Courier New" pitchFamily="49" charset="0"/>
                <a:cs typeface="Courier New" pitchFamily="49" charset="0"/>
              </a:rPr>
              <a:t> </a:t>
            </a:r>
            <a:r>
              <a:rPr lang="nl-BE" dirty="0">
                <a:latin typeface="Courier New" pitchFamily="49" charset="0"/>
                <a:cs typeface="Courier New" pitchFamily="49" charset="0"/>
              </a:rPr>
              <a:t>file1</a:t>
            </a:r>
            <a:r>
              <a:rPr lang="en-US" dirty="0">
                <a:latin typeface="+mn-lt"/>
              </a:rPr>
              <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smtClean="0">
                <a:latin typeface="+mn-lt"/>
              </a:rPr>
              <a:t>Press </a:t>
            </a:r>
            <a:r>
              <a:rPr lang="en-US" dirty="0">
                <a:latin typeface="+mn-lt"/>
              </a:rPr>
              <a:t>q to exit</a:t>
            </a:r>
          </a:p>
          <a:p>
            <a:pPr>
              <a:buFont typeface="Arial" pitchFamily="34" charset="0"/>
              <a:buChar char="•"/>
            </a:pPr>
            <a:endParaRPr dirty="0" smtClean="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smtClean="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r>
              <a:rPr lang="en-US" sz="2300" dirty="0"/>
              <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r>
              <a:rPr lang="en-US" sz="2300" dirty="0"/>
              <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smtClean="0"/>
              <a:t>The head and tail commands</a:t>
            </a:r>
          </a:p>
        </p:txBody>
      </p:sp>
    </p:spTree>
    <p:extLst>
      <p:ext uri="{BB962C8B-B14F-4D97-AF65-F5344CB8AC3E}">
        <p14:creationId xmlns:p14="http://schemas.microsoft.com/office/powerpoint/2010/main" val="1808282657"/>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r>
              <a:rPr lang="en-US" sz="2200" dirty="0">
                <a:latin typeface="+mj-lt"/>
              </a:rPr>
              <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r>
              <a:rPr lang="en-US" sz="2200" b="1" dirty="0">
                <a:latin typeface="+mj-lt"/>
                <a:cs typeface="Courier New" pitchFamily="49" charset="0"/>
              </a:rPr>
              <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r>
              <a:rPr lang="en-US" sz="2200" dirty="0">
                <a:latin typeface="+mj-lt"/>
              </a:rPr>
              <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r>
              <a:rPr lang="en-US" sz="2200" dirty="0">
                <a:latin typeface="+mj-lt"/>
              </a:rP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r>
              <a:rPr lang="en-US" sz="2200" b="1" dirty="0">
                <a:latin typeface="+mj-lt"/>
                <a:cs typeface="Courier New" pitchFamily="49" charset="0"/>
              </a:rPr>
              <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smtClean="0"/>
              <a:t>The grep command</a:t>
            </a:r>
          </a:p>
        </p:txBody>
      </p:sp>
    </p:spTree>
    <p:extLst>
      <p:ext uri="{BB962C8B-B14F-4D97-AF65-F5344CB8AC3E}">
        <p14:creationId xmlns:p14="http://schemas.microsoft.com/office/powerpoint/2010/main" val="130655114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13</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a:t>
              </a:r>
              <a:r>
                <a:rPr lang="en-US" sz="2000" dirty="0" smtClean="0"/>
                <a:t>manage </a:t>
              </a:r>
              <a:r>
                <a:rPr lang="en-US" sz="2000" dirty="0"/>
                <a:t>your </a:t>
              </a:r>
              <a:r>
                <a:rPr lang="en-US" sz="2000" dirty="0" smtClean="0"/>
                <a:t/>
              </a:r>
              <a:br>
                <a:rPr lang="en-US" sz="2000" dirty="0" smtClean="0"/>
              </a:br>
              <a:r>
                <a:rPr lang="en-US" sz="2000" dirty="0" smtClean="0"/>
                <a:t>VSC account:</a:t>
              </a:r>
              <a:br>
                <a:rPr lang="en-US" sz="2000" dirty="0" smtClean="0"/>
              </a:br>
              <a:r>
                <a:rPr lang="en-US" sz="2000" b="1" dirty="0" smtClean="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Upload more </a:t>
              </a:r>
              <a:r>
                <a:rPr lang="en-US" sz="1600" dirty="0"/>
                <a:t>SSH public </a:t>
              </a:r>
              <a:r>
                <a:rPr lang="en-US" sz="1600" dirty="0" smtClean="0"/>
                <a:t>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Upload SSH Key</a:t>
              </a:r>
              <a:br>
                <a:rPr lang="en-US" dirty="0" smtClean="0"/>
              </a:br>
              <a:r>
                <a:rPr lang="en-US" dirty="0" smtClean="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130</a:t>
            </a:fld>
            <a:endParaRPr lang="nl-NL"/>
          </a:p>
        </p:txBody>
      </p:sp>
      <p:sp>
        <p:nvSpPr>
          <p:cNvPr id="3" name="Content Placeholder 2"/>
          <p:cNvSpPr>
            <a:spLocks noGrp="1"/>
          </p:cNvSpPr>
          <p:nvPr>
            <p:ph idx="1"/>
          </p:nvPr>
        </p:nvSpPr>
        <p:spPr/>
        <p:txBody>
          <a:bodyPr/>
          <a:lstStyle/>
          <a:p>
            <a:pPr lvl="0"/>
            <a:r>
              <a:rPr lang="en-US" dirty="0"/>
              <a:t>Instead of downloading files from your </a:t>
            </a:r>
            <a:r>
              <a:rPr lang="en-US" dirty="0" smtClean="0"/>
              <a:t>browser,</a:t>
            </a:r>
            <a:br>
              <a:rPr lang="en-US" dirty="0" smtClean="0"/>
            </a:br>
            <a:r>
              <a:rPr lang="en-US" dirty="0" smtClean="0"/>
              <a:t>just </a:t>
            </a:r>
            <a:r>
              <a:rPr lang="en-US" dirty="0"/>
              <a:t>copy and paste their URL and download them with </a:t>
            </a:r>
            <a:r>
              <a:rPr lang="en-US" dirty="0" err="1" smtClean="0"/>
              <a:t>wget</a:t>
            </a:r>
            <a:endParaRPr lang="en-US" dirty="0" smtClean="0"/>
          </a:p>
          <a:p>
            <a:pPr lvl="0"/>
            <a:r>
              <a:rPr lang="en-US" dirty="0" smtClean="0"/>
              <a:t>main features</a:t>
            </a:r>
          </a:p>
          <a:p>
            <a:pPr lvl="1"/>
            <a:r>
              <a:rPr lang="en-US" dirty="0" smtClean="0"/>
              <a:t>http </a:t>
            </a:r>
            <a:r>
              <a:rPr lang="en-US" dirty="0"/>
              <a:t>and ftp </a:t>
            </a:r>
            <a:r>
              <a:rPr lang="en-US" dirty="0" smtClean="0"/>
              <a:t>support</a:t>
            </a:r>
          </a:p>
          <a:p>
            <a:pPr lvl="1"/>
            <a:r>
              <a:rPr lang="en-US" dirty="0" smtClean="0"/>
              <a:t>Can </a:t>
            </a:r>
            <a:r>
              <a:rPr lang="en-US" dirty="0"/>
              <a:t>resume interrupted </a:t>
            </a:r>
            <a:r>
              <a:rPr lang="en-US" dirty="0" smtClean="0"/>
              <a:t>downloads</a:t>
            </a:r>
          </a:p>
          <a:p>
            <a:pPr lvl="1"/>
            <a:r>
              <a:rPr lang="en-US" dirty="0" smtClean="0"/>
              <a:t>Can </a:t>
            </a:r>
            <a:r>
              <a:rPr lang="en-US" dirty="0"/>
              <a:t>download entire sites or at least check for bad </a:t>
            </a:r>
            <a:r>
              <a:rPr lang="en-US" dirty="0" smtClean="0"/>
              <a:t>links</a:t>
            </a:r>
          </a:p>
          <a:p>
            <a:pPr lvl="1"/>
            <a:r>
              <a:rPr lang="en-US" dirty="0" smtClean="0"/>
              <a:t>Very </a:t>
            </a:r>
            <a:r>
              <a:rPr lang="en-US" dirty="0"/>
              <a:t>useful in scripts or when no graphics are available</a:t>
            </a:r>
            <a:br>
              <a:rPr lang="en-US" dirty="0"/>
            </a:br>
            <a:r>
              <a:rPr lang="en-US" dirty="0"/>
              <a:t>(system administration, embedded systems</a:t>
            </a:r>
            <a:r>
              <a:rPr lang="en-US" dirty="0" smtClean="0"/>
              <a:t>)</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r>
              <a:rPr lang="en-US" sz="1800" b="1" dirty="0">
                <a:latin typeface="Courier New" panose="02070309020205020404" pitchFamily="49" charset="0"/>
                <a:cs typeface="Courier New" panose="02070309020205020404" pitchFamily="49" charset="0"/>
              </a:rPr>
              <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2" name="Title 1"/>
          <p:cNvSpPr>
            <a:spLocks noGrp="1"/>
          </p:cNvSpPr>
          <p:nvPr>
            <p:ph type="title"/>
          </p:nvPr>
        </p:nvSpPr>
        <p:spPr/>
        <p:txBody>
          <a:bodyPr/>
          <a:lstStyle/>
          <a:p>
            <a:r>
              <a:rPr lang="nl-BE" dirty="0" err="1" smtClean="0"/>
              <a:t>wget</a:t>
            </a:r>
            <a:endParaRPr lang="nl-BE" dirty="0"/>
          </a:p>
        </p:txBody>
      </p:sp>
    </p:spTree>
    <p:extLst>
      <p:ext uri="{BB962C8B-B14F-4D97-AF65-F5344CB8AC3E}">
        <p14:creationId xmlns:p14="http://schemas.microsoft.com/office/powerpoint/2010/main" val="4524376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smtClean="0">
                <a:solidFill>
                  <a:schemeClr val="bg1"/>
                </a:solidFill>
                <a:ea typeface="Roboto" panose="02000000000000000000" pitchFamily="2" charset="0"/>
              </a:rPr>
              <a:t>Conda</a:t>
            </a:r>
            <a:r>
              <a:rPr lang="en-US" sz="3200" b="1" dirty="0" smtClean="0">
                <a:solidFill>
                  <a:schemeClr val="bg1"/>
                </a:solidFill>
                <a:ea typeface="Roboto" panose="02000000000000000000" pitchFamily="2" charset="0"/>
              </a:rPr>
              <a:t> Package Management:</a:t>
            </a:r>
            <a:br>
              <a:rPr lang="en-US" sz="3200" b="1" dirty="0" smtClean="0">
                <a:solidFill>
                  <a:schemeClr val="bg1"/>
                </a:solidFill>
                <a:ea typeface="Roboto" panose="02000000000000000000" pitchFamily="2" charset="0"/>
              </a:rPr>
            </a:br>
            <a:r>
              <a:rPr lang="en-US" sz="3200" b="1" dirty="0" smtClean="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131</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a:t>
            </a:r>
            <a:r>
              <a:rPr lang="en-US" altLang="en-US" dirty="0" smtClean="0">
                <a:latin typeface="Courier New" panose="02070309020205020404" pitchFamily="49" charset="0"/>
                <a:cs typeface="Courier New" panose="02070309020205020404" pitchFamily="49" charset="0"/>
              </a:rPr>
              <a:t>Miniconda3-latest-Linux-x86_64.sh </a:t>
            </a:r>
            <a:r>
              <a:rPr lang="en-US" altLang="en-US" dirty="0">
                <a:latin typeface="Courier New" panose="02070309020205020404" pitchFamily="49" charset="0"/>
                <a:cs typeface="Courier New" panose="02070309020205020404" pitchFamily="49" charset="0"/>
              </a:rPr>
              <a:t>-p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r>
              <a:rPr lang="en-US" altLang="en-US" dirty="0">
                <a:latin typeface="Arial Unicode MS"/>
              </a:rPr>
              <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r>
              <a:rPr lang="en-US" altLang="en-US" sz="1700" b="1" dirty="0"/>
              <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Python packages – </a:t>
            </a:r>
            <a:r>
              <a:rPr lang="en-US" altLang="en-US" dirty="0" err="1" smtClean="0"/>
              <a:t>easy_install</a:t>
            </a:r>
            <a:endParaRPr lang="en-US" altLang="en-US" dirty="0" smtClean="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14</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smtClean="0"/>
              <a:t>Create a secure (4096 bit) </a:t>
            </a:r>
            <a:r>
              <a:rPr lang="en-US" sz="2000" dirty="0" smtClean="0">
                <a:hlinkClick r:id="rId3"/>
              </a:rPr>
              <a:t>SSH key pairs</a:t>
            </a:r>
            <a:r>
              <a:rPr lang="en-US" sz="2000" dirty="0" smtClean="0"/>
              <a:t/>
            </a:r>
            <a:br>
              <a:rPr lang="en-US" sz="2000" dirty="0" smtClean="0"/>
            </a:br>
            <a:r>
              <a:rPr lang="en-US" sz="2000" dirty="0" smtClean="0"/>
              <a:t>Upload it on the account page: </a:t>
            </a:r>
            <a:r>
              <a:rPr lang="en-US" sz="2000" dirty="0" smtClean="0">
                <a:hlinkClick r:id="rId4"/>
              </a:rPr>
              <a:t>www.account.vscentrum.be</a:t>
            </a:r>
            <a:r>
              <a:rPr lang="en-US" sz="2000" dirty="0" smtClean="0"/>
              <a:t> </a:t>
            </a:r>
          </a:p>
          <a:p>
            <a:pPr marL="285750" indent="-285750">
              <a:buFont typeface="Wingdings" panose="05000000000000000000" pitchFamily="2" charset="2"/>
              <a:buChar char="q"/>
            </a:pPr>
            <a:r>
              <a:rPr lang="en-US" sz="2000" dirty="0" smtClean="0"/>
              <a:t>You need to </a:t>
            </a:r>
            <a:r>
              <a:rPr lang="en-US" sz="2000" dirty="0" smtClean="0">
                <a:hlinkClick r:id="rId5"/>
              </a:rPr>
              <a:t>request a VSC account</a:t>
            </a:r>
            <a:r>
              <a:rPr lang="en-US" sz="2000" dirty="0" smtClean="0"/>
              <a:t> </a:t>
            </a:r>
            <a:br>
              <a:rPr lang="en-US" sz="2000" dirty="0" smtClean="0"/>
            </a:br>
            <a:r>
              <a:rPr lang="en-US" sz="2000" dirty="0" smtClean="0"/>
              <a:t>Normally processed swiftly</a:t>
            </a:r>
          </a:p>
          <a:p>
            <a:pPr marL="285750" indent="-285750">
              <a:buFont typeface="Wingdings" panose="05000000000000000000" pitchFamily="2" charset="2"/>
              <a:buChar char="q"/>
            </a:pPr>
            <a:r>
              <a:rPr lang="en-US" sz="2000" dirty="0" smtClean="0"/>
              <a:t>Request </a:t>
            </a:r>
            <a:r>
              <a:rPr lang="en-US" sz="2000" dirty="0" smtClean="0">
                <a:hlinkClick r:id="rId6"/>
              </a:rPr>
              <a:t>introductory credits</a:t>
            </a:r>
            <a:r>
              <a:rPr lang="en-US" sz="2000" dirty="0" smtClean="0"/>
              <a:t> (2000 free credits for 6 months)</a:t>
            </a:r>
          </a:p>
          <a:p>
            <a:pPr marL="285750" indent="-285750">
              <a:buFont typeface="Wingdings" panose="05000000000000000000" pitchFamily="2" charset="2"/>
              <a:buChar char="q"/>
            </a:pPr>
            <a:r>
              <a:rPr lang="en-US" sz="2000" dirty="0" smtClean="0"/>
              <a:t>Request </a:t>
            </a:r>
            <a:r>
              <a:rPr lang="en-US" sz="2000" dirty="0" smtClean="0">
                <a:hlinkClick r:id="rId7"/>
              </a:rPr>
              <a:t>project credits</a:t>
            </a:r>
            <a:r>
              <a:rPr lang="en-US" sz="2000" dirty="0" smtClean="0"/>
              <a:t> (for supervisors and project leaders)</a:t>
            </a:r>
            <a:br>
              <a:rPr lang="en-US" sz="2000" dirty="0" smtClean="0"/>
            </a:br>
            <a:r>
              <a:rPr lang="en-US" sz="2000" dirty="0" smtClean="0"/>
              <a:t>You need to create a VSC group</a:t>
            </a:r>
            <a:br>
              <a:rPr lang="en-US" sz="2000" dirty="0" smtClean="0"/>
            </a:br>
            <a:r>
              <a:rPr lang="en-US" sz="2000" dirty="0" smtClean="0"/>
              <a:t>Add users to the group to give them access to use credits</a:t>
            </a:r>
            <a:br>
              <a:rPr lang="en-US" sz="2000" dirty="0" smtClean="0"/>
            </a:br>
            <a:r>
              <a:rPr lang="en-US" sz="2000" dirty="0" smtClean="0"/>
              <a:t>Fill out the request form</a:t>
            </a:r>
          </a:p>
          <a:p>
            <a:pPr marL="285750" indent="-285750">
              <a:buFont typeface="Wingdings" panose="05000000000000000000" pitchFamily="2" charset="2"/>
              <a:buChar char="q"/>
            </a:pPr>
            <a:r>
              <a:rPr lang="en-US" sz="2000" dirty="0" smtClean="0"/>
              <a:t>Extra storage requests</a:t>
            </a:r>
            <a:br>
              <a:rPr lang="en-US" sz="2000" dirty="0" smtClean="0"/>
            </a:br>
            <a:r>
              <a:rPr lang="en-US" sz="2000" dirty="0" smtClean="0"/>
              <a:t>Scratch extension: free of charge</a:t>
            </a:r>
            <a:br>
              <a:rPr lang="en-US" sz="2000" dirty="0" smtClean="0"/>
            </a:br>
            <a:r>
              <a:rPr lang="en-US" sz="2000" dirty="0" smtClean="0"/>
              <a:t>Archive </a:t>
            </a:r>
            <a:r>
              <a:rPr lang="en-US" sz="2000" dirty="0" err="1" smtClean="0"/>
              <a:t>fileset</a:t>
            </a:r>
            <a:r>
              <a:rPr lang="en-US" sz="2000" dirty="0" smtClean="0"/>
              <a:t>: 70 € per TB per year</a:t>
            </a:r>
            <a:br>
              <a:rPr lang="en-US" sz="2000" dirty="0" smtClean="0"/>
            </a:br>
            <a:r>
              <a:rPr lang="en-US" sz="2000" dirty="0" smtClean="0"/>
              <a:t>Staging </a:t>
            </a:r>
            <a:r>
              <a:rPr lang="en-US" sz="2000" dirty="0" err="1" smtClean="0"/>
              <a:t>fileset</a:t>
            </a:r>
            <a:r>
              <a:rPr lang="en-US" sz="2000" dirty="0" smtClean="0"/>
              <a:t>: 130 € per TB per year</a:t>
            </a:r>
          </a:p>
          <a:p>
            <a:pPr marL="285750" indent="-285750">
              <a:buFont typeface="Wingdings" panose="05000000000000000000" pitchFamily="2" charset="2"/>
              <a:buChar char="q"/>
            </a:pPr>
            <a:r>
              <a:rPr lang="en-US" sz="2000" dirty="0" smtClean="0"/>
              <a:t>All service costs (compute and storage) are all explained </a:t>
            </a:r>
            <a:br>
              <a:rPr lang="en-US" sz="2000" dirty="0" smtClean="0"/>
            </a:br>
            <a:r>
              <a:rPr lang="en-US" sz="2000" dirty="0" smtClean="0"/>
              <a:t>Go to ICTS service </a:t>
            </a:r>
            <a:r>
              <a:rPr lang="en-US" sz="2000" dirty="0" err="1" smtClean="0"/>
              <a:t>catalogus</a:t>
            </a:r>
            <a:r>
              <a:rPr lang="en-US" sz="2000" dirty="0" smtClean="0"/>
              <a:t>: </a:t>
            </a:r>
            <a:r>
              <a:rPr lang="nl-BE" sz="2000" dirty="0" smtClean="0">
                <a:hlinkClick r:id="rId8"/>
              </a:rPr>
              <a:t>https</a:t>
            </a:r>
            <a:r>
              <a:rPr lang="nl-BE" sz="2000" dirty="0">
                <a:hlinkClick r:id="rId8"/>
              </a:rPr>
              <a:t>://</a:t>
            </a:r>
            <a:r>
              <a:rPr lang="nl-BE" sz="2000" dirty="0" smtClean="0">
                <a:hlinkClick r:id="rId8"/>
              </a:rPr>
              <a:t>icts.kuleuven.be/sc</a:t>
            </a:r>
            <a:r>
              <a:rPr lang="nl-BE" sz="2000" dirty="0" smtClean="0"/>
              <a:t/>
            </a:r>
            <a:br>
              <a:rPr lang="nl-BE" sz="2000" dirty="0" smtClean="0"/>
            </a:br>
            <a:r>
              <a:rPr lang="nl-BE" sz="2000" dirty="0" smtClean="0"/>
              <a:t>Click on </a:t>
            </a:r>
            <a:r>
              <a:rPr lang="nl-BE" sz="2000" dirty="0" smtClean="0">
                <a:hlinkClick r:id="rId9"/>
              </a:rPr>
              <a:t>High Performance Computing</a:t>
            </a:r>
            <a:r>
              <a:rPr lang="nl-BE" sz="2000" dirty="0" smtClean="0"/>
              <a:t> (NL/EN)</a:t>
            </a:r>
            <a:endParaRPr lang="nl-BE" sz="2000" dirty="0"/>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t>Become a VSC user</a:t>
            </a:r>
            <a:endParaRPr lang="en-US" dirty="0"/>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smtClean="0"/>
              <a:t>Hands-on</a:t>
            </a:r>
            <a:r>
              <a:rPr lang="pl-PL" altLang="en-US" dirty="0" smtClean="0"/>
              <a:t> </a:t>
            </a:r>
            <a:r>
              <a:rPr lang="en-US" altLang="en-US" dirty="0" smtClean="0"/>
              <a:t>3</a:t>
            </a:r>
            <a:endParaRPr lang="nl-BE" altLang="en-US" dirty="0" smtClean="0"/>
          </a:p>
        </p:txBody>
      </p:sp>
    </p:spTree>
    <p:extLst>
      <p:ext uri="{BB962C8B-B14F-4D97-AF65-F5344CB8AC3E}">
        <p14:creationId xmlns:p14="http://schemas.microsoft.com/office/powerpoint/2010/main" val="34659281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R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R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R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other R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other R packages </a:t>
            </a:r>
            <a:r>
              <a:rPr lang="en-US" altLang="en-US" dirty="0"/>
              <a:t>using </a:t>
            </a:r>
            <a:r>
              <a:rPr lang="en-US" altLang="en-US" dirty="0" err="1"/>
              <a:t>conda</a:t>
            </a:r>
            <a:endParaRPr lang="en-US" altLang="en-US" dirty="0" smtClean="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a:t>
            </a:r>
            <a:r>
              <a:rPr lang="en-US" altLang="en-US" dirty="0" smtClean="0"/>
              <a:t>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smtClean="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147</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smtClean="0"/>
              <a:t>Serial </a:t>
            </a:r>
            <a:r>
              <a:rPr lang="en-US" b="1" dirty="0"/>
              <a:t>application</a:t>
            </a:r>
            <a:r>
              <a:rPr lang="en-US" dirty="0"/>
              <a:t>: a program that runs a single process, with a single thread.  All computations are done sequentially, i.e., one after the other, no explicit parallelism is used</a:t>
            </a:r>
            <a:r>
              <a:rPr lang="en-US" dirty="0" smtClean="0"/>
              <a:t>.</a:t>
            </a:r>
            <a:endParaRPr lang="pl-PL" dirty="0" smtClean="0"/>
          </a:p>
          <a:p>
            <a:r>
              <a:rPr lang="en-US" b="1" dirty="0"/>
              <a:t>Multi-core application</a:t>
            </a:r>
            <a:r>
              <a:rPr lang="en-US" dirty="0"/>
              <a:t>: a multi-core application uses more than one </a:t>
            </a:r>
            <a:r>
              <a:rPr lang="en-US" dirty="0" smtClean="0"/>
              <a:t>core of processor during </a:t>
            </a:r>
            <a:r>
              <a:rPr lang="en-US" dirty="0"/>
              <a:t>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smtClean="0"/>
              <a:t>Glossary</a:t>
            </a:r>
            <a:endParaRPr lang="en-US" altLang="en-US" dirty="0" smtClean="0"/>
          </a:p>
        </p:txBody>
      </p:sp>
    </p:spTree>
    <p:extLst>
      <p:ext uri="{BB962C8B-B14F-4D97-AF65-F5344CB8AC3E}">
        <p14:creationId xmlns:p14="http://schemas.microsoft.com/office/powerpoint/2010/main" val="11347581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
        <p:nvSpPr>
          <p:cNvPr id="39939" name="Rectangle 3"/>
          <p:cNvSpPr>
            <a:spLocks noGrp="1" noChangeArrowheads="1"/>
          </p:cNvSpPr>
          <p:nvPr>
            <p:ph idx="1"/>
          </p:nvPr>
        </p:nvSpPr>
        <p:spPr/>
        <p:txBody>
          <a:bodyPr/>
          <a:lstStyle/>
          <a:p>
            <a:pPr eaLnBrk="1" hangingPunct="1"/>
            <a:r>
              <a:rPr lang="en-US" altLang="en-US" dirty="0" smtClean="0"/>
              <a:t>Serial: </a:t>
            </a:r>
          </a:p>
          <a:p>
            <a:pPr lvl="1" eaLnBrk="1" hangingPunct="1"/>
            <a:r>
              <a:rPr lang="en-US" altLang="en-US" dirty="0" smtClean="0"/>
              <a:t>one program, on one core</a:t>
            </a:r>
          </a:p>
          <a:p>
            <a:pPr eaLnBrk="1" hangingPunct="1"/>
            <a:r>
              <a:rPr lang="en-US" altLang="en-US" dirty="0" smtClean="0"/>
              <a:t>’Embarrassingly parallel’ problems: </a:t>
            </a:r>
          </a:p>
          <a:p>
            <a:pPr lvl="1" eaLnBrk="1" hangingPunct="1"/>
            <a:r>
              <a:rPr lang="en-US" altLang="en-US" dirty="0" smtClean="0"/>
              <a:t>lots of runs of one program, with different parameters</a:t>
            </a:r>
          </a:p>
          <a:p>
            <a:pPr eaLnBrk="1" hangingPunct="1"/>
            <a:r>
              <a:rPr lang="en-US" altLang="en-US" dirty="0" smtClean="0"/>
              <a:t>Problems that require ’real’ parallel algorithms</a:t>
            </a:r>
          </a:p>
          <a:p>
            <a:pPr lvl="1" eaLnBrk="1" hangingPunct="1"/>
            <a:r>
              <a:rPr lang="en-US" altLang="en-US" dirty="0" err="1" smtClean="0"/>
              <a:t>OpenMP</a:t>
            </a:r>
            <a:endParaRPr lang="en-US" altLang="en-US" dirty="0" smtClean="0"/>
          </a:p>
          <a:p>
            <a:pPr lvl="1" eaLnBrk="1" hangingPunct="1"/>
            <a:r>
              <a:rPr lang="en-US" altLang="en-US" dirty="0" smtClean="0"/>
              <a:t>MPI : Message Passing Interface</a:t>
            </a:r>
          </a:p>
        </p:txBody>
      </p:sp>
      <p:sp>
        <p:nvSpPr>
          <p:cNvPr id="39938" name="Rectangle 2"/>
          <p:cNvSpPr>
            <a:spLocks noGrp="1" noChangeArrowheads="1"/>
          </p:cNvSpPr>
          <p:nvPr>
            <p:ph type="title"/>
          </p:nvPr>
        </p:nvSpPr>
        <p:spPr/>
        <p:txBody>
          <a:bodyPr/>
          <a:lstStyle/>
          <a:p>
            <a:pPr eaLnBrk="1" hangingPunct="1"/>
            <a:r>
              <a:rPr lang="en-US" altLang="en-US" smtClean="0"/>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VSC training 2018/201</a:t>
            </a:r>
            <a:r>
              <a:rPr lang="en-US" dirty="0"/>
              <a:t>9</a:t>
            </a:r>
            <a:endParaRPr lang="nl-BE" dirty="0"/>
          </a:p>
        </p:txBody>
      </p:sp>
      <p:sp>
        <p:nvSpPr>
          <p:cNvPr id="3" name="Content Placeholder 2"/>
          <p:cNvSpPr>
            <a:spLocks noGrp="1"/>
          </p:cNvSpPr>
          <p:nvPr>
            <p:ph idx="1"/>
          </p:nvPr>
        </p:nvSpPr>
        <p:spPr/>
        <p:txBody>
          <a:bodyPr/>
          <a:lstStyle/>
          <a:p>
            <a:r>
              <a:rPr lang="en-US" dirty="0" smtClean="0"/>
              <a:t>Introductory</a:t>
            </a:r>
          </a:p>
          <a:p>
            <a:endParaRPr lang="en-US" dirty="0"/>
          </a:p>
          <a:p>
            <a:endParaRPr lang="pl-PL" dirty="0" smtClean="0"/>
          </a:p>
          <a:p>
            <a:r>
              <a:rPr lang="en-US" dirty="0" smtClean="0"/>
              <a:t>Intermediate</a:t>
            </a:r>
          </a:p>
          <a:p>
            <a:endParaRPr lang="en-US" dirty="0"/>
          </a:p>
          <a:p>
            <a:endParaRPr lang="en-US" dirty="0" smtClean="0"/>
          </a:p>
          <a:p>
            <a:r>
              <a:rPr lang="en-US" dirty="0" smtClean="0"/>
              <a:t>Advanced</a:t>
            </a:r>
            <a:endParaRPr lang="pl-PL" dirty="0" smtClean="0"/>
          </a:p>
          <a:p>
            <a:endParaRPr lang="pl-PL" dirty="0" smtClean="0"/>
          </a:p>
          <a:p>
            <a:r>
              <a:rPr lang="en-US" dirty="0" smtClean="0"/>
              <a:t>Specialized track</a:t>
            </a:r>
            <a:endParaRPr lang="en-US" dirty="0"/>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15</a:t>
            </a:fld>
            <a:endParaRPr lang="nl-BE"/>
          </a:p>
        </p:txBody>
      </p:sp>
      <p:sp>
        <p:nvSpPr>
          <p:cNvPr id="4" name="TextBox 3"/>
          <p:cNvSpPr txBox="1"/>
          <p:nvPr/>
        </p:nvSpPr>
        <p:spPr>
          <a:xfrm>
            <a:off x="3263581" y="1785590"/>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64256" y="1916832"/>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5992410" y="2734119"/>
            <a:ext cx="2972919"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4565630" y="1288796"/>
            <a:ext cx="837089"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endParaRPr lang="nl-BE" dirty="0">
              <a:solidFill>
                <a:schemeClr val="tx1">
                  <a:lumMod val="75000"/>
                </a:schemeClr>
              </a:solidFill>
            </a:endParaRPr>
          </a:p>
        </p:txBody>
      </p:sp>
      <p:sp>
        <p:nvSpPr>
          <p:cNvPr id="10" name="TextBox 9"/>
          <p:cNvSpPr txBox="1"/>
          <p:nvPr/>
        </p:nvSpPr>
        <p:spPr>
          <a:xfrm>
            <a:off x="6834256" y="4535896"/>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229450" y="4723004"/>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endCxn id="5" idx="1"/>
          </p:cNvCxnSpPr>
          <p:nvPr/>
        </p:nvCxnSpPr>
        <p:spPr>
          <a:xfrm>
            <a:off x="4020865" y="1970256"/>
            <a:ext cx="643390" cy="13124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020866" y="1958128"/>
            <a:ext cx="904954" cy="139886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020865" y="1962437"/>
            <a:ext cx="1315600" cy="101919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a:off x="5159897" y="3782406"/>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a:off x="5185887" y="3782406"/>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a:t>Lunchbox 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952616" y="457652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3053562" y="4427820"/>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631504" y="5950580"/>
            <a:ext cx="7201966" cy="369332"/>
          </a:xfrm>
          <a:prstGeom prst="rect">
            <a:avLst/>
          </a:prstGeom>
          <a:ln w="19050">
            <a:solidFill>
              <a:srgbClr val="FF0000"/>
            </a:solidFill>
          </a:ln>
        </p:spPr>
        <p:txBody>
          <a:bodyPr wrap="square">
            <a:spAutoFit/>
          </a:bodyPr>
          <a:lstStyle/>
          <a:p>
            <a:pPr marL="342900" indent="-342900"/>
            <a:r>
              <a:rPr lang="pl-PL" altLang="en-US" dirty="0" err="1"/>
              <a:t>Stay</a:t>
            </a:r>
            <a:r>
              <a:rPr lang="pl-PL" altLang="en-US" dirty="0"/>
              <a:t> </a:t>
            </a:r>
            <a:r>
              <a:rPr lang="pl-PL" altLang="en-US" dirty="0" err="1"/>
              <a:t>up</a:t>
            </a:r>
            <a:r>
              <a:rPr lang="pl-PL" altLang="en-US" dirty="0"/>
              <a:t>-to-</a:t>
            </a:r>
            <a:r>
              <a:rPr lang="pl-PL" altLang="en-US" dirty="0" err="1"/>
              <a:t>date</a:t>
            </a:r>
            <a:r>
              <a:rPr lang="pl-PL" altLang="en-US" dirty="0"/>
              <a:t> </a:t>
            </a:r>
            <a:r>
              <a:rPr lang="pl-PL" altLang="en-US" dirty="0">
                <a:hlinkClick r:id="rId2"/>
              </a:rPr>
              <a:t>https://www.vscentrum.be/en/education-and-trainings</a:t>
            </a:r>
            <a:endParaRPr lang="pl-PL" altLang="en-US" dirty="0"/>
          </a:p>
        </p:txBody>
      </p:sp>
      <p:cxnSp>
        <p:nvCxnSpPr>
          <p:cNvPr id="28" name="Straight Arrow Connector 27"/>
          <p:cNvCxnSpPr/>
          <p:nvPr/>
        </p:nvCxnSpPr>
        <p:spPr>
          <a:xfrm flipV="1">
            <a:off x="5879976" y="1680085"/>
            <a:ext cx="409726" cy="306883"/>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937744" y="5062973"/>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9031969" y="2672356"/>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smtClean="0"/>
              <a:t>Use case: parameter exploration  </a:t>
            </a:r>
            <a:endParaRPr lang="nl-BE" dirty="0" smtClean="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150</a:t>
            </a:fld>
            <a:endParaRPr lang="en-US"/>
          </a:p>
        </p:txBody>
      </p:sp>
      <p:graphicFrame>
        <p:nvGraphicFramePr>
          <p:cNvPr id="3" name="Table 2"/>
          <p:cNvGraphicFramePr>
            <a:graphicFrameLocks noGrp="1"/>
          </p:cNvGraphicFramePr>
          <p:nvPr>
            <p:extLst/>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smtClean="0"/>
                        <a:t>temperature</a:t>
                      </a:r>
                      <a:endParaRPr lang="nl-BE" sz="1800" dirty="0"/>
                    </a:p>
                  </a:txBody>
                  <a:tcPr marT="45700" marB="45700"/>
                </a:tc>
                <a:tc>
                  <a:txBody>
                    <a:bodyPr/>
                    <a:lstStyle/>
                    <a:p>
                      <a:r>
                        <a:rPr lang="en-US" sz="1800" dirty="0" smtClean="0"/>
                        <a:t>pressure</a:t>
                      </a:r>
                      <a:endParaRPr lang="nl-BE" sz="1800" dirty="0"/>
                    </a:p>
                  </a:txBody>
                  <a:tcPr marT="45700" marB="45700"/>
                </a:tc>
                <a:tc>
                  <a:txBody>
                    <a:bodyPr/>
                    <a:lstStyle/>
                    <a:p>
                      <a:r>
                        <a:rPr lang="en-US" sz="1800" dirty="0" smtClean="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smtClean="0"/>
                        <a:t>293.0</a:t>
                      </a:r>
                    </a:p>
                  </a:txBody>
                  <a:tcPr marT="45700" marB="45700"/>
                </a:tc>
                <a:tc>
                  <a:txBody>
                    <a:bodyPr/>
                    <a:lstStyle/>
                    <a:p>
                      <a:r>
                        <a:rPr lang="en-US" sz="1800" dirty="0" smtClean="0"/>
                        <a:t>1.0e05</a:t>
                      </a:r>
                      <a:endParaRPr lang="nl-BE" sz="1800" dirty="0"/>
                    </a:p>
                  </a:txBody>
                  <a:tcPr marT="45700" marB="45700"/>
                </a:tc>
                <a:tc>
                  <a:txBody>
                    <a:bodyPr/>
                    <a:lstStyle/>
                    <a:p>
                      <a:r>
                        <a:rPr lang="en-US" sz="1800" dirty="0" smtClean="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smtClean="0"/>
                        <a:t>…</a:t>
                      </a:r>
                      <a:endParaRPr lang="nl-BE" sz="1800" dirty="0"/>
                    </a:p>
                  </a:txBody>
                  <a:tcPr marT="45700" marB="45700"/>
                </a:tc>
                <a:tc>
                  <a:txBody>
                    <a:bodyPr/>
                    <a:lstStyle/>
                    <a:p>
                      <a:r>
                        <a:rPr lang="en-US" sz="1800" dirty="0" smtClean="0"/>
                        <a:t>…</a:t>
                      </a:r>
                      <a:endParaRPr lang="nl-BE" sz="1800" dirty="0"/>
                    </a:p>
                  </a:txBody>
                  <a:tcPr marT="45700" marB="45700"/>
                </a:tc>
                <a:tc>
                  <a:txBody>
                    <a:bodyPr/>
                    <a:lstStyle/>
                    <a:p>
                      <a:r>
                        <a:rPr lang="en-US" sz="1800" dirty="0" smtClean="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smtClean="0"/>
                        <a:t>313.0</a:t>
                      </a:r>
                      <a:endParaRPr lang="nl-BE" sz="1800" dirty="0"/>
                    </a:p>
                  </a:txBody>
                  <a:tcPr marT="45700" marB="45700"/>
                </a:tc>
                <a:tc>
                  <a:txBody>
                    <a:bodyPr/>
                    <a:lstStyle/>
                    <a:p>
                      <a:r>
                        <a:rPr lang="en-US" sz="1800" dirty="0" smtClean="0"/>
                        <a:t>1.3e05</a:t>
                      </a:r>
                      <a:endParaRPr lang="nl-BE" sz="1800" dirty="0"/>
                    </a:p>
                  </a:txBody>
                  <a:tcPr marT="45700" marB="45700"/>
                </a:tc>
                <a:tc>
                  <a:txBody>
                    <a:bodyPr/>
                    <a:lstStyle/>
                    <a:p>
                      <a:r>
                        <a:rPr lang="en-US" sz="1800" dirty="0" smtClean="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smtClean="0"/>
              <a:t>Solution: worker with </a:t>
            </a:r>
            <a:r>
              <a:rPr lang="en-US" dirty="0" smtClean="0">
                <a:latin typeface="Courier New" panose="02070309020205020404" pitchFamily="49" charset="0"/>
                <a:cs typeface="Courier New" panose="02070309020205020404" pitchFamily="49" charset="0"/>
              </a:rPr>
              <a:t>-data</a:t>
            </a:r>
            <a:endParaRPr lang="nl-BE"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151</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extLst/>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smtClean="0"/>
                        <a:t>temperature</a:t>
                      </a:r>
                      <a:endParaRPr lang="nl-BE" sz="1800" dirty="0"/>
                    </a:p>
                  </a:txBody>
                  <a:tcPr marT="45700" marB="45700"/>
                </a:tc>
                <a:tc>
                  <a:txBody>
                    <a:bodyPr/>
                    <a:lstStyle/>
                    <a:p>
                      <a:r>
                        <a:rPr lang="en-US" sz="1800" dirty="0" smtClean="0"/>
                        <a:t>pressure</a:t>
                      </a:r>
                      <a:endParaRPr lang="nl-BE" sz="1800" dirty="0"/>
                    </a:p>
                  </a:txBody>
                  <a:tcPr marT="45700" marB="45700"/>
                </a:tc>
                <a:tc>
                  <a:txBody>
                    <a:bodyPr/>
                    <a:lstStyle/>
                    <a:p>
                      <a:r>
                        <a:rPr lang="en-US" sz="1800" dirty="0" smtClean="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smtClean="0"/>
                        <a:t>293.0</a:t>
                      </a:r>
                    </a:p>
                  </a:txBody>
                  <a:tcPr marT="45700" marB="45700"/>
                </a:tc>
                <a:tc>
                  <a:txBody>
                    <a:bodyPr/>
                    <a:lstStyle/>
                    <a:p>
                      <a:r>
                        <a:rPr lang="en-US" sz="1800" dirty="0" smtClean="0"/>
                        <a:t>1.0e05</a:t>
                      </a:r>
                      <a:endParaRPr lang="nl-BE" sz="1800" dirty="0"/>
                    </a:p>
                  </a:txBody>
                  <a:tcPr marT="45700" marB="45700"/>
                </a:tc>
                <a:tc>
                  <a:txBody>
                    <a:bodyPr/>
                    <a:lstStyle/>
                    <a:p>
                      <a:r>
                        <a:rPr lang="en-US" sz="1800" dirty="0" smtClean="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smtClean="0"/>
                        <a:t>…</a:t>
                      </a:r>
                      <a:endParaRPr lang="nl-BE" sz="1800" dirty="0"/>
                    </a:p>
                  </a:txBody>
                  <a:tcPr marT="45700" marB="45700"/>
                </a:tc>
                <a:tc>
                  <a:txBody>
                    <a:bodyPr/>
                    <a:lstStyle/>
                    <a:p>
                      <a:r>
                        <a:rPr lang="en-US" sz="1800" dirty="0" smtClean="0"/>
                        <a:t>…</a:t>
                      </a:r>
                      <a:endParaRPr lang="nl-BE" sz="1800" dirty="0"/>
                    </a:p>
                  </a:txBody>
                  <a:tcPr marT="45700" marB="45700"/>
                </a:tc>
                <a:tc>
                  <a:txBody>
                    <a:bodyPr/>
                    <a:lstStyle/>
                    <a:p>
                      <a:r>
                        <a:rPr lang="en-US" sz="1800" dirty="0" smtClean="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smtClean="0"/>
                        <a:t>313.0</a:t>
                      </a:r>
                      <a:endParaRPr lang="nl-BE" sz="1800" dirty="0"/>
                    </a:p>
                  </a:txBody>
                  <a:tcPr marT="45700" marB="45700"/>
                </a:tc>
                <a:tc>
                  <a:txBody>
                    <a:bodyPr/>
                    <a:lstStyle/>
                    <a:p>
                      <a:r>
                        <a:rPr lang="en-US" sz="1800" dirty="0" smtClean="0"/>
                        <a:t>1.3e05</a:t>
                      </a:r>
                      <a:endParaRPr lang="nl-BE" sz="1800" dirty="0"/>
                    </a:p>
                  </a:txBody>
                  <a:tcPr marT="45700" marB="45700"/>
                </a:tc>
                <a:tc>
                  <a:txBody>
                    <a:bodyPr/>
                    <a:lstStyle/>
                    <a:p>
                      <a:r>
                        <a:rPr lang="en-US" sz="1800" dirty="0" smtClean="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smtClean="0"/>
              <a:t>Data exploration: steps</a:t>
            </a:r>
            <a:endParaRPr lang="nl-NL" smtClean="0"/>
          </a:p>
        </p:txBody>
      </p:sp>
      <p:sp>
        <p:nvSpPr>
          <p:cNvPr id="6147" name="Rectangle 3"/>
          <p:cNvSpPr>
            <a:spLocks noGrp="1"/>
          </p:cNvSpPr>
          <p:nvPr>
            <p:ph idx="1"/>
          </p:nvPr>
        </p:nvSpPr>
        <p:spPr/>
        <p:txBody>
          <a:bodyPr/>
          <a:lstStyle/>
          <a:p>
            <a:r>
              <a:rPr lang="en-US" dirty="0" smtClean="0"/>
              <a:t>Write PBS script with parameters</a:t>
            </a:r>
          </a:p>
          <a:p>
            <a:r>
              <a:rPr lang="en-US" dirty="0" smtClean="0"/>
              <a:t>Create Excel sheet with data</a:t>
            </a:r>
          </a:p>
          <a:p>
            <a:pPr lvl="1"/>
            <a:r>
              <a:rPr lang="en-US" dirty="0" smtClean="0"/>
              <a:t>Convert to CSV format</a:t>
            </a:r>
          </a:p>
          <a:p>
            <a:r>
              <a:rPr lang="en-US" dirty="0" smtClean="0"/>
              <a:t>Submit with </a:t>
            </a:r>
            <a:r>
              <a:rPr lang="en-US" dirty="0" err="1" smtClean="0">
                <a:latin typeface="Courier New" panose="02070309020205020404" pitchFamily="49" charset="0"/>
                <a:cs typeface="Courier New" panose="02070309020205020404" pitchFamily="49" charset="0"/>
              </a:rPr>
              <a:t>wsub</a:t>
            </a:r>
            <a:endParaRPr lang="en-US" dirty="0" smtClean="0">
              <a:latin typeface="Courier New" panose="02070309020205020404" pitchFamily="49" charset="0"/>
              <a:cs typeface="Courier New" panose="02070309020205020404" pitchFamily="49" charset="0"/>
            </a:endParaRPr>
          </a:p>
          <a:p>
            <a:pPr lvl="1"/>
            <a:r>
              <a:rPr lang="en-US" dirty="0" err="1" smtClean="0">
                <a:cs typeface="Courier New" panose="02070309020205020404" pitchFamily="49" charset="0"/>
              </a:rPr>
              <a:t>walltime</a:t>
            </a:r>
            <a:r>
              <a:rPr lang="en-US" dirty="0" smtClean="0">
                <a:cs typeface="Courier New" panose="02070309020205020404" pitchFamily="49" charset="0"/>
              </a:rPr>
              <a:t> is time to complete all work items</a:t>
            </a:r>
            <a:endParaRPr lang="nl-NL" dirty="0" smtClean="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03"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worker processing: informally</a:t>
            </a:r>
            <a:endParaRPr lang="nl-BE" smtClean="0"/>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810"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811"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Resuming jobs: </a:t>
            </a:r>
            <a:r>
              <a:rPr lang="en-US" dirty="0" err="1" smtClean="0">
                <a:latin typeface="Courier New" panose="02070309020205020404" pitchFamily="49" charset="0"/>
                <a:cs typeface="Courier New" panose="02070309020205020404" pitchFamily="49" charset="0"/>
              </a:rPr>
              <a:t>wresume</a:t>
            </a:r>
            <a:endParaRPr lang="nl-BE" dirty="0" smtClean="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smtClean="0"/>
              <a:t>Resuming a job that hit the </a:t>
            </a:r>
            <a:r>
              <a:rPr lang="en-US" dirty="0" err="1" smtClean="0"/>
              <a:t>walltime</a:t>
            </a:r>
            <a:endParaRPr lang="nl-BE" dirty="0" smtClean="0"/>
          </a:p>
          <a:p>
            <a:endParaRPr lang="en-US" dirty="0" smtClean="0"/>
          </a:p>
          <a:p>
            <a:endParaRPr lang="en-US" dirty="0" smtClean="0"/>
          </a:p>
          <a:p>
            <a:r>
              <a:rPr lang="en-US" dirty="0" smtClean="0"/>
              <a:t>Redoing failed work items</a:t>
            </a:r>
            <a:endParaRPr lang="nl-BE" dirty="0" smtClean="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smtClean="0"/>
              <a:t>How to use worker well?</a:t>
            </a:r>
            <a:endParaRPr lang="nl-NL" dirty="0" smtClean="0"/>
          </a:p>
        </p:txBody>
      </p:sp>
      <p:sp>
        <p:nvSpPr>
          <p:cNvPr id="24579" name="Rectangle 3"/>
          <p:cNvSpPr>
            <a:spLocks noGrp="1"/>
          </p:cNvSpPr>
          <p:nvPr>
            <p:ph idx="1"/>
          </p:nvPr>
        </p:nvSpPr>
        <p:spPr/>
        <p:txBody>
          <a:bodyPr/>
          <a:lstStyle/>
          <a:p>
            <a:r>
              <a:rPr lang="en-US" dirty="0" smtClean="0"/>
              <a:t>Many work items, i.e., </a:t>
            </a:r>
            <a:r>
              <a:rPr lang="en-US" dirty="0" smtClean="0">
                <a:solidFill>
                  <a:srgbClr val="FF0000"/>
                </a:solidFill>
              </a:rPr>
              <a:t>#work items/#</a:t>
            </a:r>
            <a:r>
              <a:rPr lang="en-US" dirty="0" err="1" smtClean="0">
                <a:solidFill>
                  <a:srgbClr val="FF0000"/>
                </a:solidFill>
              </a:rPr>
              <a:t>proc</a:t>
            </a:r>
            <a:r>
              <a:rPr lang="en-US" dirty="0" smtClean="0">
                <a:solidFill>
                  <a:srgbClr val="FF0000"/>
                </a:solidFill>
              </a:rPr>
              <a:t> &gt;&gt; 1</a:t>
            </a:r>
          </a:p>
          <a:p>
            <a:r>
              <a:rPr lang="en-US" dirty="0" smtClean="0">
                <a:solidFill>
                  <a:srgbClr val="FF0000"/>
                </a:solidFill>
              </a:rPr>
              <a:t>time(work item) &gt; 1 minute</a:t>
            </a:r>
          </a:p>
          <a:p>
            <a:r>
              <a:rPr lang="en-US" dirty="0" smtClean="0"/>
              <a:t>Work item is not multithreaded</a:t>
            </a:r>
          </a:p>
          <a:p>
            <a:r>
              <a:rPr lang="en-US" dirty="0" smtClean="0"/>
              <a:t>Work item is multithreaded</a:t>
            </a:r>
          </a:p>
          <a:p>
            <a:pPr lvl="1"/>
            <a:r>
              <a:rPr lang="en-US" dirty="0" smtClean="0"/>
              <a:t>will work, but user must be careful to request the right resources</a:t>
            </a:r>
          </a:p>
          <a:p>
            <a:pPr lvl="1"/>
            <a:r>
              <a:rPr lang="en-US" dirty="0" smtClean="0"/>
              <a:t>Use </a:t>
            </a:r>
            <a:r>
              <a:rPr lang="en-US" dirty="0" smtClean="0">
                <a:latin typeface="Courier New" panose="02070309020205020404" pitchFamily="49" charset="0"/>
                <a:cs typeface="Courier New" panose="02070309020205020404" pitchFamily="49" charset="0"/>
              </a:rPr>
              <a:t>–threaded &lt;n&gt;</a:t>
            </a:r>
            <a:r>
              <a:rPr lang="en-US" dirty="0" smtClean="0"/>
              <a:t>  flag with </a:t>
            </a:r>
            <a:r>
              <a:rPr lang="en-US" dirty="0" err="1" smtClean="0">
                <a:latin typeface="Courier New" panose="02070309020205020404" pitchFamily="49" charset="0"/>
                <a:cs typeface="Courier New" panose="02070309020205020404" pitchFamily="49" charset="0"/>
              </a:rPr>
              <a:t>wsub</a:t>
            </a:r>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There be dragons: licensing!</a:t>
            </a:r>
          </a:p>
          <a:p>
            <a:pPr lvl="1"/>
            <a:endParaRPr lang="nl-NL" dirty="0" smtClean="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worker &amp; conflicts</a:t>
            </a:r>
            <a:endParaRPr lang="en-US" dirty="0"/>
          </a:p>
        </p:txBody>
      </p:sp>
      <p:sp>
        <p:nvSpPr>
          <p:cNvPr id="3" name="Content Placeholder 2"/>
          <p:cNvSpPr>
            <a:spLocks noGrp="1"/>
          </p:cNvSpPr>
          <p:nvPr>
            <p:ph idx="1"/>
          </p:nvPr>
        </p:nvSpPr>
        <p:spPr/>
        <p:txBody>
          <a:bodyPr>
            <a:normAutofit/>
          </a:bodyPr>
          <a:lstStyle/>
          <a:p>
            <a:r>
              <a:rPr lang="en-US" dirty="0" smtClean="0"/>
              <a:t>worker module only required for</a:t>
            </a:r>
          </a:p>
          <a:p>
            <a:pPr lvl="1"/>
            <a:r>
              <a:rPr lang="en-US" dirty="0" smtClean="0">
                <a:cs typeface="Courier New" panose="02070309020205020404" pitchFamily="49" charset="0"/>
              </a:rPr>
              <a:t>job submission, i.e., </a:t>
            </a:r>
            <a:r>
              <a:rPr lang="en-US" dirty="0" err="1" smtClean="0">
                <a:latin typeface="Courier New" panose="02070309020205020404" pitchFamily="49" charset="0"/>
                <a:cs typeface="Courier New" panose="02070309020205020404" pitchFamily="49" charset="0"/>
              </a:rPr>
              <a:t>wsub</a:t>
            </a:r>
            <a:r>
              <a:rPr lang="en-US" dirty="0" smtClean="0"/>
              <a:t>, </a:t>
            </a:r>
            <a:r>
              <a:rPr lang="en-US" dirty="0" err="1" smtClean="0">
                <a:latin typeface="Courier New" panose="02070309020205020404" pitchFamily="49" charset="0"/>
                <a:cs typeface="Courier New" panose="02070309020205020404" pitchFamily="49" charset="0"/>
              </a:rPr>
              <a:t>wresume</a:t>
            </a:r>
            <a:endParaRPr lang="en-US" dirty="0" smtClean="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data aggregation, …, e.g., </a:t>
            </a:r>
            <a:r>
              <a:rPr lang="en-US" dirty="0" err="1" smtClean="0">
                <a:latin typeface="Courier New" panose="02070309020205020404" pitchFamily="49" charset="0"/>
                <a:cs typeface="Courier New" panose="02070309020205020404" pitchFamily="49" charset="0"/>
              </a:rPr>
              <a:t>wcat</a:t>
            </a:r>
            <a:r>
              <a:rPr lang="en-US" dirty="0" smtClean="0"/>
              <a:t>, </a:t>
            </a:r>
            <a:r>
              <a:rPr lang="en-US" dirty="0" err="1" smtClean="0">
                <a:latin typeface="Courier New" panose="02070309020205020404" pitchFamily="49" charset="0"/>
                <a:cs typeface="Courier New" panose="02070309020205020404" pitchFamily="49" charset="0"/>
              </a:rPr>
              <a:t>wreduce</a:t>
            </a:r>
            <a:r>
              <a:rPr lang="en-US" dirty="0" smtClean="0"/>
              <a:t>, …</a:t>
            </a:r>
          </a:p>
          <a:p>
            <a:r>
              <a:rPr lang="en-US" dirty="0"/>
              <a:t>N</a:t>
            </a:r>
            <a:r>
              <a:rPr lang="en-US" dirty="0" smtClean="0"/>
              <a:t>o need to load in PBS script</a:t>
            </a:r>
          </a:p>
          <a:p>
            <a:pPr lvl="1"/>
            <a:r>
              <a:rPr lang="en-US" dirty="0" smtClean="0"/>
              <a:t>use </a:t>
            </a:r>
            <a:r>
              <a:rPr lang="en-US" dirty="0" smtClean="0">
                <a:latin typeface="Courier New" panose="02070309020205020404" pitchFamily="49" charset="0"/>
                <a:cs typeface="Courier New" panose="02070309020205020404" pitchFamily="49" charset="0"/>
              </a:rPr>
              <a:t>module purge</a:t>
            </a:r>
          </a:p>
          <a:p>
            <a:pPr lvl="1"/>
            <a:r>
              <a:rPr lang="en-US" dirty="0" smtClean="0"/>
              <a:t>minimizes conflicts</a:t>
            </a:r>
          </a:p>
          <a:p>
            <a:pPr lvl="1"/>
            <a:r>
              <a:rPr lang="en-US" dirty="0" smtClean="0"/>
              <a:t>work items run in own Bash shell</a:t>
            </a:r>
          </a:p>
          <a:p>
            <a:r>
              <a:rPr lang="en-US" dirty="0" smtClean="0"/>
              <a:t>However, MPI may be problematic</a:t>
            </a:r>
          </a:p>
          <a:p>
            <a:pPr lvl="1"/>
            <a:r>
              <a:rPr lang="en-US" dirty="0" smtClean="0"/>
              <a:t>e.g., </a:t>
            </a:r>
            <a:r>
              <a:rPr lang="en-US" dirty="0" smtClean="0">
                <a:latin typeface="Courier New" panose="02070309020205020404" pitchFamily="49" charset="0"/>
                <a:cs typeface="Courier New" panose="02070309020205020404" pitchFamily="49" charset="0"/>
              </a:rPr>
              <a:t>mpi4py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orker &amp; multithreading</a:t>
            </a:r>
            <a:endParaRPr lang="nl-BE" dirty="0"/>
          </a:p>
        </p:txBody>
      </p:sp>
      <p:sp>
        <p:nvSpPr>
          <p:cNvPr id="3" name="Content Placeholder 2"/>
          <p:cNvSpPr>
            <a:spLocks noGrp="1"/>
          </p:cNvSpPr>
          <p:nvPr>
            <p:ph idx="1"/>
          </p:nvPr>
        </p:nvSpPr>
        <p:spPr/>
        <p:txBody>
          <a:bodyPr/>
          <a:lstStyle/>
          <a:p>
            <a:r>
              <a:rPr lang="en-US" dirty="0" smtClean="0"/>
              <a:t>Some software uses multithreading automatically, e.g.,</a:t>
            </a:r>
          </a:p>
          <a:p>
            <a:pPr lvl="1"/>
            <a:r>
              <a:rPr lang="en-US" dirty="0" smtClean="0"/>
              <a:t>R</a:t>
            </a:r>
          </a:p>
          <a:p>
            <a:pPr lvl="1"/>
            <a:r>
              <a:rPr lang="en-US" dirty="0" err="1" smtClean="0"/>
              <a:t>Matlab</a:t>
            </a:r>
            <a:endParaRPr lang="en-US" dirty="0" smtClean="0"/>
          </a:p>
          <a:p>
            <a:r>
              <a:rPr lang="en-US" dirty="0" smtClean="0"/>
              <a:t>Will use as many threads as there are cores, regardless of system load</a:t>
            </a:r>
          </a:p>
          <a:p>
            <a:pPr lvl="1"/>
            <a:r>
              <a:rPr lang="en-US" dirty="0" smtClean="0"/>
              <a:t>36 cores/node</a:t>
            </a:r>
          </a:p>
          <a:p>
            <a:pPr lvl="1"/>
            <a:r>
              <a:rPr lang="en-US" dirty="0" smtClean="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number of threads</a:t>
            </a:r>
            <a:endParaRPr lang="nl-BE" dirty="0"/>
          </a:p>
        </p:txBody>
      </p:sp>
      <p:sp>
        <p:nvSpPr>
          <p:cNvPr id="3" name="Content Placeholder 2"/>
          <p:cNvSpPr>
            <a:spLocks noGrp="1"/>
          </p:cNvSpPr>
          <p:nvPr>
            <p:ph idx="1"/>
          </p:nvPr>
        </p:nvSpPr>
        <p:spPr/>
        <p:txBody>
          <a:bodyPr>
            <a:normAutofit/>
          </a:bodyPr>
          <a:lstStyle/>
          <a:p>
            <a:r>
              <a:rPr lang="en-US" dirty="0" smtClean="0"/>
              <a:t>R, most of the time: </a:t>
            </a:r>
            <a:r>
              <a:rPr lang="en-US" dirty="0" smtClean="0">
                <a:latin typeface="Courier New" panose="02070309020205020404" pitchFamily="49" charset="0"/>
                <a:cs typeface="Courier New" panose="02070309020205020404" pitchFamily="49" charset="0"/>
              </a:rPr>
              <a:t>OMP_NUM_THREADS=1</a:t>
            </a:r>
          </a:p>
          <a:p>
            <a:pPr lvl="1"/>
            <a:endParaRPr lang="en-US" dirty="0"/>
          </a:p>
          <a:p>
            <a:pPr lvl="1"/>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a:p>
          <a:p>
            <a:pPr lvl="1"/>
            <a:endParaRPr lang="en-US" dirty="0"/>
          </a:p>
          <a:p>
            <a:r>
              <a:rPr lang="en-US" dirty="0" err="1" smtClean="0"/>
              <a:t>Matlab</a:t>
            </a:r>
            <a:endParaRPr lang="en-US" dirty="0" smtClean="0"/>
          </a:p>
          <a:p>
            <a:pPr lvl="1"/>
            <a:r>
              <a:rPr lang="en-US" dirty="0" smtClean="0"/>
              <a:t>Use </a:t>
            </a:r>
            <a:r>
              <a:rPr lang="nl-BE" dirty="0" err="1" smtClean="0">
                <a:latin typeface="Courier New" panose="02070309020205020404" pitchFamily="49" charset="0"/>
                <a:cs typeface="Courier New" panose="02070309020205020404" pitchFamily="49" charset="0"/>
              </a:rPr>
              <a:t>maxNumCompThreads</a:t>
            </a:r>
            <a:r>
              <a:rPr lang="nl-BE" dirty="0" smtClean="0">
                <a:latin typeface="Courier New" panose="02070309020205020404" pitchFamily="49" charset="0"/>
                <a:cs typeface="Courier New" panose="02070309020205020404" pitchFamily="49" charset="0"/>
              </a:rPr>
              <a:t>(1)</a:t>
            </a:r>
            <a:r>
              <a:rPr lang="nl-BE" dirty="0" smtClean="0"/>
              <a:t> </a:t>
            </a:r>
            <a:r>
              <a:rPr lang="nl-BE" dirty="0" err="1" smtClean="0"/>
              <a:t>function</a:t>
            </a:r>
            <a:r>
              <a:rPr lang="nl-BE" dirty="0" smtClean="0"/>
              <a:t> call</a:t>
            </a:r>
          </a:p>
          <a:p>
            <a:pPr lvl="1"/>
            <a:r>
              <a:rPr lang="en-US" dirty="0" smtClean="0"/>
              <a:t>Use compiler flag: </a:t>
            </a:r>
            <a:r>
              <a:rPr lang="en-US" dirty="0" smtClean="0">
                <a:latin typeface="Courier New" panose="02070309020205020404" pitchFamily="49" charset="0"/>
                <a:cs typeface="Courier New" panose="02070309020205020404" pitchFamily="49" charset="0"/>
              </a:rPr>
              <a:t>mcc –</a:t>
            </a:r>
            <a:r>
              <a:rPr lang="en-US" dirty="0" err="1" smtClean="0">
                <a:latin typeface="Courier New" panose="02070309020205020404" pitchFamily="49" charset="0"/>
                <a:cs typeface="Courier New" panose="02070309020205020404" pitchFamily="49" charset="0"/>
              </a:rPr>
              <a:t>singleCompThread</a:t>
            </a:r>
            <a:r>
              <a:rPr lang="en-US" dirty="0" smtClean="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a:extLst/>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on worker</a:t>
            </a:r>
            <a:endParaRPr lang="en-US" dirty="0"/>
          </a:p>
        </p:txBody>
      </p:sp>
      <p:sp>
        <p:nvSpPr>
          <p:cNvPr id="3" name="Content Placeholder 2"/>
          <p:cNvSpPr>
            <a:spLocks noGrp="1"/>
          </p:cNvSpPr>
          <p:nvPr>
            <p:ph idx="1"/>
          </p:nvPr>
        </p:nvSpPr>
        <p:spPr/>
        <p:txBody>
          <a:bodyPr/>
          <a:lstStyle/>
          <a:p>
            <a:r>
              <a:rPr lang="en-US" dirty="0" smtClean="0"/>
              <a:t>See documentation</a:t>
            </a:r>
            <a:br>
              <a:rPr lang="en-US" dirty="0" smtClean="0"/>
            </a:br>
            <a:r>
              <a:rPr lang="en-US" dirty="0">
                <a:hlinkClick r:id="rId2"/>
              </a:rPr>
              <a:t>http</a:t>
            </a:r>
            <a:r>
              <a:rPr lang="en-US" dirty="0" smtClean="0">
                <a:hlinkClick r:id="rId2"/>
              </a:rPr>
              <a:t>://worker.readthedocs.io/</a:t>
            </a:r>
            <a:endParaRPr lang="en-US" dirty="0" smtClean="0"/>
          </a:p>
          <a:p>
            <a:r>
              <a:rPr lang="en-US" dirty="0" smtClean="0"/>
              <a:t>Each command has help, use </a:t>
            </a:r>
            <a:r>
              <a:rPr lang="en-US" dirty="0" smtClean="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Tree>
    <p:extLst>
      <p:ext uri="{BB962C8B-B14F-4D97-AF65-F5344CB8AC3E}">
        <p14:creationId xmlns:p14="http://schemas.microsoft.com/office/powerpoint/2010/main" val="1006339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smtClean="0"/>
              <a:t> </a:t>
            </a:r>
            <a:r>
              <a:rPr lang="en-US" sz="2000" dirty="0"/>
              <a:t>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a:t>
            </a:r>
            <a:r>
              <a:rPr lang="en-US" sz="2000" dirty="0" smtClean="0"/>
              <a:t>run</a:t>
            </a:r>
            <a:endParaRPr lang="en-US" sz="2000" dirty="0"/>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smtClean="0"/>
              <a:t>To Acknowledge VSC </a:t>
            </a:r>
            <a:r>
              <a:rPr lang="en-US" altLang="en-US" dirty="0"/>
              <a:t>in </a:t>
            </a:r>
            <a:r>
              <a:rPr lang="en-US" altLang="en-US" dirty="0" smtClean="0"/>
              <a:t>publications</a:t>
            </a:r>
            <a:endParaRPr lang="nl-NL" altLang="en-US" dirty="0" smtClean="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a:t>
              </a:r>
              <a:r>
                <a:rPr lang="en-US" sz="2000" i="1" dirty="0" smtClean="0"/>
                <a:t>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a:t>
              </a:r>
              <a:r>
                <a:rPr lang="en-US" sz="2000" i="1" dirty="0" smtClean="0"/>
                <a:t>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het </a:t>
              </a:r>
              <a:r>
                <a:rPr lang="en-US" dirty="0" err="1" smtClean="0"/>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smtClean="0"/>
                <a:t> </a:t>
              </a:r>
              <a:r>
                <a:rPr lang="en-US" sz="2000" dirty="0"/>
                <a:t>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smtClean="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160</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smtClean="0"/>
              <a:t>Helpdesk</a:t>
            </a:r>
            <a:r>
              <a:rPr lang="nl-NL" altLang="en-US" sz="2200" dirty="0"/>
              <a:t>:</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r>
              <a:rPr lang="en-US" altLang="en-US" sz="2200" dirty="0" smtClean="0"/>
              <a:t/>
            </a:r>
            <a:br>
              <a:rPr lang="en-US" altLang="en-US" sz="2200" dirty="0" smtClean="0"/>
            </a:br>
            <a:r>
              <a:rPr lang="pl-PL" altLang="en-US" sz="2200" dirty="0" smtClean="0">
                <a:hlinkClick r:id="rId3"/>
              </a:rPr>
              <a:t>https</a:t>
            </a:r>
            <a:r>
              <a:rPr lang="pl-PL" altLang="en-US" sz="2200" dirty="0">
                <a:hlinkClick r:id="rId3"/>
              </a:rPr>
              <a:t>://</a:t>
            </a:r>
            <a:r>
              <a:rPr lang="pl-PL" altLang="en-US" sz="2200" dirty="0" smtClean="0">
                <a:hlinkClick r:id="rId3"/>
              </a:rPr>
              <a:t>admin.kuleuven.be/icts/HPCinfo_form/HPC-info-formulier</a:t>
            </a:r>
            <a:endParaRPr lang="en-US" altLang="en-US" sz="2200" dirty="0" smtClean="0"/>
          </a:p>
          <a:p>
            <a:r>
              <a:rPr lang="en-US" altLang="en-US" sz="2200" dirty="0" smtClean="0"/>
              <a:t>If you need support:</a:t>
            </a:r>
            <a:br>
              <a:rPr lang="en-US" altLang="en-US" sz="2200" dirty="0" smtClean="0"/>
            </a:br>
            <a:r>
              <a:rPr lang="en-US" altLang="en-US" sz="2200" dirty="0" smtClean="0"/>
              <a:t>Explain your problem in detail; provide </a:t>
            </a:r>
            <a:r>
              <a:rPr lang="en-US" altLang="en-US" sz="2200" dirty="0" err="1" smtClean="0"/>
              <a:t>jobID</a:t>
            </a:r>
            <a:r>
              <a:rPr lang="en-US" altLang="en-US" sz="2200" dirty="0" smtClean="0"/>
              <a:t>; path to </a:t>
            </a:r>
            <a:r>
              <a:rPr lang="en-US" altLang="en-US" sz="2200" smtClean="0"/>
              <a:t>your job scripts</a:t>
            </a:r>
            <a:endParaRPr lang="pl-PL" altLang="en-US" sz="2200" dirty="0"/>
          </a:p>
          <a:p>
            <a:pPr eaLnBrk="1" hangingPunct="1"/>
            <a:r>
              <a:rPr lang="nl-NL" altLang="en-US" sz="2200" dirty="0"/>
              <a:t>VSC web </a:t>
            </a:r>
            <a:r>
              <a:rPr lang="nl-NL" altLang="en-US" sz="2200" dirty="0" smtClean="0"/>
              <a:t>site: </a:t>
            </a:r>
            <a:r>
              <a:rPr lang="nl-BE" altLang="en-US" sz="2200" dirty="0" smtClean="0">
                <a:hlinkClick r:id="rId4"/>
              </a:rPr>
              <a:t>http</a:t>
            </a:r>
            <a:r>
              <a:rPr lang="nl-BE" altLang="en-US" sz="2200" dirty="0">
                <a:hlinkClick r:id="rId4"/>
              </a:rPr>
              <a:t>://</a:t>
            </a:r>
            <a:r>
              <a:rPr lang="nl-BE" altLang="en-US" sz="2200" dirty="0" smtClean="0">
                <a:hlinkClick r:id="rId4"/>
              </a:rPr>
              <a:t>www.vscentrum.be/</a:t>
            </a:r>
            <a:endParaRPr lang="nl-BE" altLang="en-US" sz="2200" dirty="0"/>
          </a:p>
          <a:p>
            <a:pPr eaLnBrk="1" hangingPunct="1"/>
            <a:r>
              <a:rPr lang="en-US" altLang="en-US" sz="2200" dirty="0" smtClean="0"/>
              <a:t>VSC </a:t>
            </a:r>
            <a:r>
              <a:rPr lang="en-US" altLang="en-US" sz="2200" dirty="0"/>
              <a:t>documentation: </a:t>
            </a:r>
            <a:r>
              <a:rPr lang="nl-BE" sz="2000" dirty="0">
                <a:hlinkClick r:id="rId5"/>
              </a:rPr>
              <a:t>https://vlaams-supercomputing-centrum-vscdocumentation.readthedocs-hosted.com/en/latest/ </a:t>
            </a:r>
            <a:r>
              <a:rPr lang="nl-BE" sz="2000" dirty="0"/>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a:t>
            </a:r>
            <a:r>
              <a:rPr lang="nl-BE" altLang="en-US" sz="2200" dirty="0" smtClean="0">
                <a:hlinkClick r:id="rId6"/>
              </a:rPr>
              <a:t>status.kuleuven.be/hpc</a:t>
            </a:r>
            <a:r>
              <a:rPr lang="en-US" altLang="en-US" sz="2200" dirty="0"/>
              <a:t/>
            </a:r>
            <a:br>
              <a:rPr lang="en-US" altLang="en-US" sz="2200" dirty="0"/>
            </a:br>
            <a:r>
              <a:rPr lang="nl-NL" altLang="en-US" sz="2200" dirty="0" smtClean="0">
                <a:hlinkClick r:id="rId7"/>
              </a:rPr>
              <a:t>https</a:t>
            </a:r>
            <a:r>
              <a:rPr lang="nl-NL" altLang="en-US" sz="2200" dirty="0">
                <a:hlinkClick r:id="rId7"/>
              </a:rPr>
              <a:t>://</a:t>
            </a:r>
            <a:r>
              <a:rPr lang="nl-NL" altLang="en-US" sz="2200" dirty="0" smtClean="0">
                <a:hlinkClick r:id="rId7"/>
              </a:rPr>
              <a:t>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smtClean="0"/>
              <a:t>Questions</a:t>
            </a:r>
            <a:endParaRPr lang="nl-NL" altLang="en-US" dirty="0" smtClean="0"/>
          </a:p>
        </p:txBody>
      </p:sp>
    </p:spTree>
    <p:extLst>
      <p:ext uri="{BB962C8B-B14F-4D97-AF65-F5344CB8AC3E}">
        <p14:creationId xmlns:p14="http://schemas.microsoft.com/office/powerpoint/2010/main" val="176470616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smtClean="0"/>
              <a:t>Hands-on</a:t>
            </a:r>
            <a:r>
              <a:rPr lang="pl-PL" altLang="en-US" dirty="0" smtClean="0"/>
              <a:t> </a:t>
            </a:r>
            <a:r>
              <a:rPr lang="en-US" altLang="en-US" dirty="0"/>
              <a:t>4</a:t>
            </a:r>
            <a:endParaRPr lang="nl-BE"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17</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smtClean="0"/>
                <a:t>ThinKing</a:t>
              </a:r>
              <a:r>
                <a:rPr lang="en-US" dirty="0" smtClean="0"/>
                <a:t> </a:t>
              </a:r>
              <a:r>
                <a:rPr lang="en-US" sz="1400" dirty="0" smtClean="0"/>
                <a:t>(since 2014)</a:t>
              </a:r>
              <a:br>
                <a:rPr lang="en-US" sz="1400" dirty="0" smtClean="0"/>
              </a:br>
              <a:r>
                <a:rPr lang="en-US" sz="1400" dirty="0" smtClean="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smtClean="0"/>
                <a:t>Genius </a:t>
              </a:r>
              <a:r>
                <a:rPr lang="en-US" sz="1400" dirty="0" smtClean="0"/>
                <a:t>(since 2018) </a:t>
              </a:r>
              <a:br>
                <a:rPr lang="en-US" sz="1400" dirty="0" smtClean="0"/>
              </a:br>
              <a:r>
                <a:rPr lang="en-US" sz="1400" dirty="0" smtClean="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smtClean="0"/>
              <a:t>NFS</a:t>
            </a:r>
            <a:endParaRPr lang="en-US" sz="900" dirty="0"/>
          </a:p>
          <a:p>
            <a:pPr algn="ctr"/>
            <a:r>
              <a:rPr lang="en-US" sz="900" dirty="0"/>
              <a:t>Archive</a:t>
            </a:r>
          </a:p>
          <a:p>
            <a:pPr algn="ctr"/>
            <a:endParaRPr lang="en-US" sz="900" dirty="0"/>
          </a:p>
          <a:p>
            <a:pPr algn="ctr"/>
            <a:r>
              <a:rPr lang="en-US" sz="900" dirty="0" smtClean="0"/>
              <a:t>1 PB</a:t>
            </a:r>
            <a:endParaRPr lang="en-US" sz="900" dirty="0"/>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a:t>
            </a:r>
            <a:r>
              <a:rPr lang="en-US" sz="900" dirty="0" smtClean="0">
                <a:solidFill>
                  <a:schemeClr val="tx1"/>
                </a:solidFill>
              </a:rPr>
              <a:t> </a:t>
            </a:r>
            <a:r>
              <a:rPr lang="en-US" sz="900" dirty="0">
                <a:solidFill>
                  <a:schemeClr val="tx1"/>
                </a:solidFill>
              </a:rPr>
              <a:t>nodes</a:t>
            </a:r>
          </a:p>
          <a:p>
            <a:pPr algn="ctr"/>
            <a:r>
              <a:rPr lang="en-US" sz="900" dirty="0" smtClean="0">
                <a:solidFill>
                  <a:schemeClr val="tx1"/>
                </a:solidFill>
              </a:rPr>
              <a:t>40 </a:t>
            </a:r>
            <a:r>
              <a:rPr lang="en-US" sz="900" dirty="0">
                <a:solidFill>
                  <a:schemeClr val="tx1"/>
                </a:solidFill>
              </a:rPr>
              <a:t>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r>
                <a:rPr lang="en-US" sz="900" dirty="0"/>
                <a:t/>
              </a: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smtClean="0">
                  <a:solidFill>
                    <a:srgbClr val="7B7B7B"/>
                  </a:solidFill>
                </a:rPr>
                <a:t>GPU</a:t>
              </a:r>
              <a:endParaRPr lang="en-US" sz="1350" dirty="0">
                <a:solidFill>
                  <a:srgbClr val="7B7B7B"/>
                </a:solidFill>
              </a:endParaRP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smtClean="0">
                  <a:solidFill>
                    <a:srgbClr val="7B7B7B"/>
                  </a:solidFill>
                </a:rPr>
                <a:t>Cascade Lake</a:t>
              </a:r>
              <a:endParaRPr lang="en-US" sz="1350" dirty="0">
                <a:solidFill>
                  <a:srgbClr val="7B7B7B"/>
                </a:solidFill>
              </a:endParaRP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r>
                <a:rPr lang="en-US" sz="900" dirty="0"/>
                <a:t/>
              </a: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smtClean="0"/>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smtClean="0">
                  <a:solidFill>
                    <a:schemeClr val="bg1"/>
                  </a:solidFill>
                </a:rPr>
                <a:t>192 </a:t>
              </a:r>
              <a:r>
                <a:rPr lang="en-US" sz="900" dirty="0">
                  <a:solidFill>
                    <a:schemeClr val="bg1"/>
                  </a:solidFill>
                </a:rPr>
                <a:t>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smtClean="0"/>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a:t>
            </a:r>
            <a:r>
              <a:rPr lang="en-US" sz="1050" dirty="0" smtClean="0"/>
              <a:t>ogin-genius.hpc.kuleuven.be</a:t>
            </a:r>
            <a:endParaRPr lang="en-US" sz="1050" dirty="0"/>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smtClean="0">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r>
                <a:rPr lang="en-US" sz="900" dirty="0"/>
                <a:t/>
              </a: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smtClean="0">
                  <a:solidFill>
                    <a:schemeClr val="bg1"/>
                  </a:solidFill>
                </a:rPr>
                <a:t>192 </a:t>
              </a:r>
              <a:r>
                <a:rPr lang="en-US" sz="900" dirty="0">
                  <a:solidFill>
                    <a:schemeClr val="bg1"/>
                  </a:solidFill>
                </a:rPr>
                <a:t>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smtClean="0">
                  <a:solidFill>
                    <a:srgbClr val="7B7B7B"/>
                  </a:solidFill>
                </a:rPr>
                <a:t>Thin nodes</a:t>
              </a:r>
              <a:endParaRPr lang="en-US" sz="1350" dirty="0">
                <a:solidFill>
                  <a:srgbClr val="7B7B7B"/>
                </a:solidFill>
              </a:endParaRP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smtClean="0">
                  <a:solidFill>
                    <a:srgbClr val="7B7B7B"/>
                  </a:solidFill>
                </a:rPr>
                <a:t>Superdome</a:t>
              </a:r>
              <a:endParaRPr lang="en-US" sz="1350" dirty="0">
                <a:solidFill>
                  <a:srgbClr val="7B7B7B"/>
                </a:solidFill>
              </a:endParaRP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smtClean="0">
                <a:solidFill>
                  <a:srgbClr val="7B7B7B"/>
                </a:solidFill>
              </a:rPr>
              <a:t>AMD</a:t>
            </a:r>
            <a:endParaRPr lang="en-US" sz="1350" dirty="0">
              <a:solidFill>
                <a:srgbClr val="7B7B7B"/>
              </a:solidFill>
            </a:endParaRP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smtClean="0">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smtClean="0">
                <a:solidFill>
                  <a:srgbClr val="7B7B7B"/>
                </a:solidFill>
              </a:rPr>
              <a:t>Genius</a:t>
            </a:r>
            <a:endParaRPr lang="en-US" sz="1350" b="1" dirty="0">
              <a:solidFill>
                <a:srgbClr val="7B7B7B"/>
              </a:solidFill>
            </a:endParaRP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a:t>
            </a:r>
            <a:r>
              <a:rPr lang="en-US" sz="1050" dirty="0" smtClean="0"/>
              <a:t>ogin-thinking.hpc.kuleuven.be</a:t>
            </a:r>
            <a:endParaRPr lang="en-US" sz="1050" dirty="0"/>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smtClean="0"/>
              <a:t>Watch out </a:t>
            </a:r>
            <a:r>
              <a:rPr lang="nl-BE" dirty="0" err="1" smtClean="0"/>
              <a:t>with</a:t>
            </a:r>
            <a:r>
              <a:rPr lang="nl-BE" dirty="0" smtClean="0"/>
              <a:t> </a:t>
            </a:r>
            <a:br>
              <a:rPr lang="nl-BE" dirty="0" smtClean="0"/>
            </a:br>
            <a:r>
              <a:rPr lang="nl-BE" dirty="0" smtClean="0"/>
              <a:t>login scripts !</a:t>
            </a:r>
            <a:endParaRPr lang="nl-BE" dirty="0"/>
          </a:p>
        </p:txBody>
      </p:sp>
    </p:spTree>
    <p:extLst>
      <p:ext uri="{BB962C8B-B14F-4D97-AF65-F5344CB8AC3E}">
        <p14:creationId xmlns:p14="http://schemas.microsoft.com/office/powerpoint/2010/main" val="752815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smtClean="0"/>
          </a:p>
          <a:p>
            <a:pPr marL="342900" indent="-342900">
              <a:buFont typeface="Wingdings" panose="05000000000000000000" pitchFamily="2" charset="2"/>
              <a:buChar char="q"/>
            </a:pPr>
            <a:r>
              <a:rPr lang="en-US" sz="2100" smtClean="0"/>
              <a:t>Everything </a:t>
            </a:r>
            <a:r>
              <a:rPr lang="en-US" sz="2100" dirty="0" smtClean="0"/>
              <a:t>is on </a:t>
            </a:r>
            <a:r>
              <a:rPr lang="en-US" sz="2100" dirty="0" err="1" smtClean="0"/>
              <a:t>Github</a:t>
            </a:r>
            <a:r>
              <a:rPr lang="en-US" sz="2100" dirty="0" smtClean="0"/>
              <a:t>:</a:t>
            </a:r>
            <a:br>
              <a:rPr lang="en-US" sz="2100" dirty="0" smtClean="0"/>
            </a:br>
            <a:r>
              <a:rPr lang="nl-BE" sz="2100" dirty="0">
                <a:hlinkClick r:id="rId3"/>
              </a:rPr>
              <a:t>https://hpcleuven.github.io/HPC-intro</a:t>
            </a:r>
            <a:r>
              <a:rPr lang="nl-BE" sz="2100" dirty="0" smtClean="0">
                <a:hlinkClick r:id="rId3"/>
              </a:rPr>
              <a:t>/</a:t>
            </a:r>
            <a:endParaRPr lang="nl-BE" sz="2100" dirty="0" smtClean="0"/>
          </a:p>
          <a:p>
            <a:pPr marL="342900" indent="-342900">
              <a:buFont typeface="Wingdings" panose="05000000000000000000" pitchFamily="2" charset="2"/>
              <a:buChar char="q"/>
            </a:pPr>
            <a:r>
              <a:rPr lang="en-US" sz="2100" dirty="0" smtClean="0"/>
              <a:t>Video Recordings </a:t>
            </a:r>
            <a:br>
              <a:rPr lang="en-US" sz="2100" dirty="0" smtClean="0"/>
            </a:br>
            <a:r>
              <a:rPr lang="en-US" sz="2100" dirty="0" smtClean="0"/>
              <a:t>- Scan the QR code</a:t>
            </a:r>
            <a:br>
              <a:rPr lang="en-US" sz="2100" dirty="0" smtClean="0"/>
            </a:br>
            <a:r>
              <a:rPr lang="en-US" sz="2100" dirty="0" smtClean="0"/>
              <a:t>- Recommended videos: ~ 2 </a:t>
            </a:r>
            <a:r>
              <a:rPr lang="en-US" sz="2100" dirty="0" err="1" smtClean="0"/>
              <a:t>hrs</a:t>
            </a:r>
            <a:r>
              <a:rPr lang="en-US" sz="2100" dirty="0" smtClean="0"/>
              <a:t/>
            </a:r>
            <a:br>
              <a:rPr lang="en-US" sz="2100" dirty="0" smtClean="0"/>
            </a:br>
            <a:r>
              <a:rPr lang="en-US" sz="2100" dirty="0" smtClean="0"/>
              <a:t>- Optional videos: ~1 </a:t>
            </a:r>
            <a:r>
              <a:rPr lang="en-US" sz="2100" dirty="0" err="1" smtClean="0"/>
              <a:t>hr</a:t>
            </a:r>
            <a:endParaRPr lang="en-US" sz="2100" dirty="0" smtClean="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986797"/>
            <a:chOff x="416872" y="1280470"/>
            <a:chExt cx="3415809" cy="4986797"/>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986797"/>
              <a:chOff x="416872" y="1280470"/>
              <a:chExt cx="3415809" cy="4986797"/>
            </a:xfrm>
          </p:grpSpPr>
          <p:sp>
            <p:nvSpPr>
              <p:cNvPr id="11" name="TextBox 10"/>
              <p:cNvSpPr txBox="1"/>
              <p:nvPr/>
            </p:nvSpPr>
            <p:spPr>
              <a:xfrm>
                <a:off x="416872" y="4666829"/>
                <a:ext cx="3415809" cy="1600438"/>
              </a:xfrm>
              <a:prstGeom prst="rect">
                <a:avLst/>
              </a:prstGeom>
              <a:noFill/>
            </p:spPr>
            <p:txBody>
              <a:bodyPr wrap="square" rtlCol="0">
                <a:spAutoFit/>
              </a:bodyPr>
              <a:lstStyle/>
              <a:p>
                <a:r>
                  <a:rPr lang="nl-BE" sz="1400" b="1" dirty="0" smtClean="0"/>
                  <a:t>Thinking</a:t>
                </a:r>
                <a:r>
                  <a:rPr lang="nl-BE" sz="1400" dirty="0" smtClean="0"/>
                  <a:t>:</a:t>
                </a:r>
              </a:p>
              <a:p>
                <a:r>
                  <a:rPr lang="nl-BE" sz="1400" dirty="0" smtClean="0"/>
                  <a:t>+ 176x + 32x </a:t>
                </a:r>
                <a:r>
                  <a:rPr lang="nl-BE" sz="1400" dirty="0" err="1" smtClean="0"/>
                  <a:t>Ivybridge</a:t>
                </a:r>
                <a:r>
                  <a:rPr lang="nl-BE" sz="1400" dirty="0" smtClean="0"/>
                  <a:t> 20c 64/128 GB </a:t>
                </a:r>
                <a:r>
                  <a:rPr lang="nl-BE" sz="1400" b="1" dirty="0" smtClean="0"/>
                  <a:t>(EOL)</a:t>
                </a:r>
              </a:p>
              <a:p>
                <a:r>
                  <a:rPr lang="nl-BE" sz="1400" dirty="0" smtClean="0"/>
                  <a:t>+ 48x + 86x </a:t>
                </a:r>
                <a:r>
                  <a:rPr lang="nl-BE" sz="1400" dirty="0" err="1" smtClean="0"/>
                  <a:t>Haswells</a:t>
                </a:r>
                <a:r>
                  <a:rPr lang="nl-BE" sz="1400" dirty="0" smtClean="0"/>
                  <a:t> 24c 64/128 GB</a:t>
                </a:r>
              </a:p>
              <a:p>
                <a:r>
                  <a:rPr lang="nl-BE" sz="1400" b="1" dirty="0" smtClean="0"/>
                  <a:t>Genius</a:t>
                </a:r>
                <a:r>
                  <a:rPr lang="nl-BE" sz="1400" dirty="0" smtClean="0"/>
                  <a:t>: </a:t>
                </a:r>
              </a:p>
              <a:p>
                <a:r>
                  <a:rPr lang="nl-BE" sz="1400" dirty="0" smtClean="0"/>
                  <a:t>+ 96x </a:t>
                </a:r>
                <a:r>
                  <a:rPr lang="nl-BE" sz="1400" dirty="0" err="1" smtClean="0"/>
                  <a:t>Skylake</a:t>
                </a:r>
                <a:r>
                  <a:rPr lang="nl-BE" sz="1400" dirty="0" smtClean="0"/>
                  <a:t> 36c 192 GB</a:t>
                </a:r>
              </a:p>
              <a:p>
                <a:r>
                  <a:rPr lang="nl-BE" sz="1400" dirty="0" smtClean="0"/>
                  <a:t>+ 120x </a:t>
                </a:r>
                <a:r>
                  <a:rPr lang="nl-BE" sz="1400" dirty="0" err="1" smtClean="0"/>
                  <a:t>CascadeLake</a:t>
                </a:r>
                <a:r>
                  <a:rPr lang="nl-BE" sz="1400" dirty="0" smtClean="0"/>
                  <a:t> 36c 192 GB</a:t>
                </a:r>
                <a:endParaRPr lang="nl-BE" sz="1400" dirty="0"/>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smtClean="0"/>
                    <a:t>Compute</a:t>
                  </a:r>
                  <a:r>
                    <a:rPr lang="nl-BE" b="1" dirty="0" smtClean="0"/>
                    <a:t> </a:t>
                  </a:r>
                  <a:r>
                    <a:rPr lang="nl-BE" b="1" dirty="0" err="1" smtClean="0"/>
                    <a:t>nodes</a:t>
                  </a:r>
                  <a:endParaRPr lang="nl-BE" b="1" dirty="0"/>
                </a:p>
              </p:txBody>
            </p:sp>
          </p:grpSp>
        </p:grpSp>
      </p:grpSp>
      <p:grpSp>
        <p:nvGrpSpPr>
          <p:cNvPr id="14" name="Group 13"/>
          <p:cNvGrpSpPr/>
          <p:nvPr/>
        </p:nvGrpSpPr>
        <p:grpSpPr>
          <a:xfrm>
            <a:off x="6472803" y="1239281"/>
            <a:ext cx="2618024" cy="4591228"/>
            <a:chOff x="6472803" y="1239281"/>
            <a:chExt cx="2618024" cy="4591228"/>
          </a:xfrm>
        </p:grpSpPr>
        <p:grpSp>
          <p:nvGrpSpPr>
            <p:cNvPr id="9" name="Group 8"/>
            <p:cNvGrpSpPr/>
            <p:nvPr/>
          </p:nvGrpSpPr>
          <p:grpSpPr>
            <a:xfrm>
              <a:off x="6472803" y="1239281"/>
              <a:ext cx="2618024" cy="4591228"/>
              <a:chOff x="6472803" y="1239281"/>
              <a:chExt cx="2618024" cy="4591228"/>
            </a:xfrm>
          </p:grpSpPr>
          <p:sp>
            <p:nvSpPr>
              <p:cNvPr id="183" name="TextBox 182"/>
              <p:cNvSpPr txBox="1"/>
              <p:nvPr/>
            </p:nvSpPr>
            <p:spPr>
              <a:xfrm>
                <a:off x="6472803" y="4660958"/>
                <a:ext cx="2618024" cy="1169551"/>
              </a:xfrm>
              <a:prstGeom prst="rect">
                <a:avLst/>
              </a:prstGeom>
              <a:noFill/>
            </p:spPr>
            <p:txBody>
              <a:bodyPr wrap="none" rtlCol="0">
                <a:spAutoFit/>
              </a:bodyPr>
              <a:lstStyle/>
              <a:p>
                <a:r>
                  <a:rPr lang="nl-BE" sz="1400" b="1" dirty="0" smtClean="0"/>
                  <a:t>Genius</a:t>
                </a:r>
                <a:r>
                  <a:rPr lang="nl-BE" sz="1400" dirty="0" smtClean="0"/>
                  <a:t>: </a:t>
                </a:r>
              </a:p>
              <a:p>
                <a:r>
                  <a:rPr lang="nl-BE" sz="1400" dirty="0" smtClean="0"/>
                  <a:t>+ 20x </a:t>
                </a:r>
                <a:r>
                  <a:rPr lang="nl-BE" sz="1400" dirty="0" err="1" smtClean="0"/>
                  <a:t>Skylake</a:t>
                </a:r>
                <a:r>
                  <a:rPr lang="nl-BE" sz="1400" dirty="0" smtClean="0"/>
                  <a:t> 36c 192 GB</a:t>
                </a:r>
                <a:br>
                  <a:rPr lang="nl-BE" sz="1400" dirty="0" smtClean="0"/>
                </a:br>
                <a:r>
                  <a:rPr lang="nl-BE" sz="1400" dirty="0" smtClean="0"/>
                  <a:t>   4x P100 16GB</a:t>
                </a:r>
              </a:p>
              <a:p>
                <a:r>
                  <a:rPr lang="nl-BE" sz="1400" dirty="0" smtClean="0"/>
                  <a:t>+ 2x </a:t>
                </a:r>
                <a:r>
                  <a:rPr lang="nl-BE" sz="1400" dirty="0" err="1" smtClean="0"/>
                  <a:t>CascadeLake</a:t>
                </a:r>
                <a:r>
                  <a:rPr lang="nl-BE" sz="1400" dirty="0" smtClean="0"/>
                  <a:t> 36c 192GB</a:t>
                </a:r>
                <a:br>
                  <a:rPr lang="nl-BE" sz="1400" dirty="0" smtClean="0"/>
                </a:br>
                <a:r>
                  <a:rPr lang="nl-BE" sz="1400" dirty="0" smtClean="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smtClean="0"/>
                    <a:t>GPU </a:t>
                  </a:r>
                  <a:r>
                    <a:rPr lang="nl-BE" b="1" dirty="0" err="1" smtClean="0"/>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smtClean="0"/>
                    <a:t>Large memory </a:t>
                  </a:r>
                  <a:r>
                    <a:rPr lang="nl-BE" b="1" dirty="0" err="1" smtClean="0"/>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smtClean="0"/>
                  <a:t>Genius</a:t>
                </a:r>
                <a:r>
                  <a:rPr lang="nl-BE" sz="1400" dirty="0" smtClean="0"/>
                  <a:t>: </a:t>
                </a:r>
              </a:p>
              <a:p>
                <a:r>
                  <a:rPr lang="nl-BE" sz="1400" dirty="0" smtClean="0"/>
                  <a:t>+ 10x </a:t>
                </a:r>
                <a:r>
                  <a:rPr lang="nl-BE" sz="1400" dirty="0" err="1" smtClean="0"/>
                  <a:t>Skylake</a:t>
                </a:r>
                <a:r>
                  <a:rPr lang="nl-BE" sz="1400" dirty="0" smtClean="0"/>
                  <a:t> 36c 768GB</a:t>
                </a:r>
              </a:p>
              <a:p>
                <a:r>
                  <a:rPr lang="nl-BE" sz="1400" dirty="0" smtClean="0"/>
                  <a:t>+ 1x </a:t>
                </a:r>
                <a:r>
                  <a:rPr lang="nl-BE" sz="1400" dirty="0" err="1" smtClean="0"/>
                  <a:t>Superdome</a:t>
                </a:r>
                <a:r>
                  <a:rPr lang="nl-BE" sz="1400" dirty="0" smtClean="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smtClean="0"/>
                    <a:t>Exp</a:t>
                  </a:r>
                  <a:r>
                    <a:rPr lang="nl-BE" b="1" dirty="0" smtClean="0"/>
                    <a:t> </a:t>
                  </a:r>
                  <a:r>
                    <a:rPr lang="nl-BE" b="1" dirty="0" err="1" smtClean="0"/>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smtClean="0"/>
                  <a:t>Genius</a:t>
                </a:r>
                <a:r>
                  <a:rPr lang="nl-BE" sz="1400" dirty="0" smtClean="0"/>
                  <a:t>: </a:t>
                </a:r>
              </a:p>
              <a:p>
                <a:r>
                  <a:rPr lang="nl-BE" sz="1400" dirty="0" smtClean="0"/>
                  <a:t>4 AMD </a:t>
                </a:r>
                <a:r>
                  <a:rPr lang="nl-BE" sz="1400" dirty="0" err="1" smtClean="0"/>
                  <a:t>Naples</a:t>
                </a:r>
                <a:r>
                  <a:rPr lang="nl-BE" sz="1400" dirty="0" smtClean="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21</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smtClean="0">
                <a:solidFill>
                  <a:schemeClr val="tx1"/>
                </a:solidFill>
                <a:latin typeface="+mn-lt"/>
              </a:rPr>
              <a:t>Technical Hardware Specifications</a:t>
            </a:r>
            <a:endParaRPr lang="en-US" dirty="0">
              <a:solidFill>
                <a:schemeClr val="tx1"/>
              </a:solidFill>
              <a:latin typeface="+mn-lt"/>
            </a:endParaRPr>
          </a:p>
        </p:txBody>
      </p:sp>
      <p:graphicFrame>
        <p:nvGraphicFramePr>
          <p:cNvPr id="3" name="Tabel 2"/>
          <p:cNvGraphicFramePr>
            <a:graphicFrameLocks noGrp="1"/>
          </p:cNvGraphicFramePr>
          <p:nvPr>
            <p:extLst>
              <p:ext uri="{D42A27DB-BD31-4B8C-83A1-F6EECF244321}">
                <p14:modId xmlns:p14="http://schemas.microsoft.com/office/powerpoint/2010/main" val="757004268"/>
              </p:ext>
            </p:extLst>
          </p:nvPr>
        </p:nvGraphicFramePr>
        <p:xfrm>
          <a:off x="263354" y="1052736"/>
          <a:ext cx="11377263" cy="5094427"/>
        </p:xfrm>
        <a:graphic>
          <a:graphicData uri="http://schemas.openxmlformats.org/drawingml/2006/table">
            <a:tbl>
              <a:tblPr firstRow="1" bandRow="1">
                <a:tableStyleId>{5C22544A-7EE6-4342-B048-85BDC9FD1C3A}</a:tableStyleId>
              </a:tblPr>
              <a:tblGrid>
                <a:gridCol w="1599463">
                  <a:extLst>
                    <a:ext uri="{9D8B030D-6E8A-4147-A177-3AD203B41FA5}">
                      <a16:colId xmlns:a16="http://schemas.microsoft.com/office/drawing/2014/main" val="20000"/>
                    </a:ext>
                  </a:extLst>
                </a:gridCol>
                <a:gridCol w="719465">
                  <a:extLst>
                    <a:ext uri="{9D8B030D-6E8A-4147-A177-3AD203B41FA5}">
                      <a16:colId xmlns:a16="http://schemas.microsoft.com/office/drawing/2014/main" val="20001"/>
                    </a:ext>
                  </a:extLst>
                </a:gridCol>
                <a:gridCol w="719465">
                  <a:extLst>
                    <a:ext uri="{9D8B030D-6E8A-4147-A177-3AD203B41FA5}">
                      <a16:colId xmlns:a16="http://schemas.microsoft.com/office/drawing/2014/main" val="1081741124"/>
                    </a:ext>
                  </a:extLst>
                </a:gridCol>
                <a:gridCol w="833887">
                  <a:extLst>
                    <a:ext uri="{9D8B030D-6E8A-4147-A177-3AD203B41FA5}">
                      <a16:colId xmlns:a16="http://schemas.microsoft.com/office/drawing/2014/main" val="20002"/>
                    </a:ext>
                  </a:extLst>
                </a:gridCol>
                <a:gridCol w="833887">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7">
                  <a:txBody>
                    <a:bodyPr/>
                    <a:lstStyle/>
                    <a:p>
                      <a:pPr algn="ctr">
                        <a:lnSpc>
                          <a:spcPct val="115000"/>
                        </a:lnSpc>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smtClean="0">
                          <a:effectLst/>
                          <a:latin typeface="+mn-lt"/>
                        </a:rPr>
                        <a:t>Cluster name</a:t>
                      </a:r>
                      <a:endParaRPr lang="nl-BE" sz="1100" dirty="0">
                        <a:effectLst/>
                        <a:latin typeface="+mn-lt"/>
                      </a:endParaRPr>
                    </a:p>
                  </a:txBody>
                  <a:tcPr/>
                </a:tc>
                <a:tc gridSpan="4">
                  <a:txBody>
                    <a:bodyPr/>
                    <a:lstStyle/>
                    <a:p>
                      <a:pPr algn="ctr">
                        <a:lnSpc>
                          <a:spcPct val="115000"/>
                        </a:lnSpc>
                        <a:spcAft>
                          <a:spcPts val="0"/>
                        </a:spcAft>
                      </a:pPr>
                      <a:r>
                        <a:rPr lang="en-US" sz="1400" b="1" dirty="0" err="1" smtClean="0">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smtClean="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smtClean="0">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Ivybridge</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smtClean="0">
                          <a:effectLst/>
                          <a:latin typeface="+mn-lt"/>
                          <a:ea typeface="Calibri" panose="020F0502020204030204" pitchFamily="34" charset="0"/>
                          <a:cs typeface="Times New Roman" panose="02020603050405020304" pitchFamily="18" charset="0"/>
                        </a:rPr>
                        <a:t>SkyLake</a:t>
                      </a:r>
                      <a:endParaRPr lang="nl-BE" sz="1100" dirty="0" smtClean="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Cascade Lake</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smtClean="0">
                          <a:effectLst/>
                          <a:latin typeface="+mn-lt"/>
                          <a:ea typeface="Calibri" panose="020F0502020204030204" pitchFamily="34" charset="0"/>
                          <a:cs typeface="Times New Roman" panose="02020603050405020304" pitchFamily="18" charset="0"/>
                        </a:rPr>
                        <a:t>Broadwell</a:t>
                      </a:r>
                      <a:r>
                        <a:rPr lang="en-US" sz="1100" dirty="0" smtClean="0">
                          <a:effectLst/>
                          <a:latin typeface="+mn-lt"/>
                          <a:ea typeface="Calibri" panose="020F0502020204030204" pitchFamily="34" charset="0"/>
                          <a:cs typeface="Times New Roman" panose="02020603050405020304" pitchFamily="18" charset="0"/>
                        </a:rPr>
                        <a:t> </a:t>
                      </a:r>
                      <a:endParaRPr lang="en-US" sz="1100" dirty="0" smtClean="0"/>
                    </a:p>
                  </a:txBody>
                  <a:tcPr/>
                </a:tc>
                <a:tc hMerge="1">
                  <a:txBody>
                    <a:bodyPr/>
                    <a:lstStyle/>
                    <a:p>
                      <a:endParaRPr lang="nl-BE"/>
                    </a:p>
                  </a:txBody>
                  <a:tcPr/>
                </a:tc>
                <a:tc>
                  <a:txBody>
                    <a:bodyPr/>
                    <a:lstStyle/>
                    <a:p>
                      <a:pPr>
                        <a:lnSpc>
                          <a:spcPct val="115000"/>
                        </a:lnSpc>
                        <a:spcAft>
                          <a:spcPts val="0"/>
                        </a:spcAft>
                      </a:pPr>
                      <a:r>
                        <a:rPr lang="en-US" sz="1100" dirty="0" err="1" smtClean="0">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rPr>
                        <a:t>20</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2.8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2.6 GHz</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latin typeface="+mn-lt"/>
                          <a:ea typeface="Calibri" panose="020F0502020204030204" pitchFamily="34" charset="0"/>
                          <a:cs typeface="Times New Roman" panose="02020603050405020304" pitchFamily="18" charset="0"/>
                        </a:rPr>
                        <a:t>2.6Ghz</a:t>
                      </a:r>
                      <a:endParaRPr lang="nl-BE" sz="1100" dirty="0" smtClean="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smtClean="0">
                          <a:effectLst/>
                        </a:rPr>
                        <a:t>176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32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smtClean="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smtClean="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120</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408</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smtClean="0">
                          <a:effectLst/>
                        </a:rPr>
                        <a:t>Node memory (GB</a:t>
                      </a:r>
                      <a:r>
                        <a:rPr lang="en-US" sz="1100" kern="1200">
                          <a:effectLst/>
                        </a:rPr>
                        <a:t>)</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smtClean="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smtClean="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smtClean="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smtClean="0">
                          <a:effectLst/>
                        </a:rPr>
                        <a:t>3.0</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6.2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5.3</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6.7</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smtClean="0">
                          <a:effectLst/>
                        </a:rPr>
                        <a:t>4,160</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pl-PL" sz="1100" kern="1200" dirty="0" smtClean="0">
                          <a:effectLst/>
                        </a:rPr>
                        <a:t>3</a:t>
                      </a:r>
                      <a:r>
                        <a:rPr lang="en-US" sz="1100" kern="1200" dirty="0" smtClean="0">
                          <a:effectLst/>
                        </a:rPr>
                        <a:t>,</a:t>
                      </a:r>
                      <a:r>
                        <a:rPr lang="pl-PL" sz="1100" kern="1200" dirty="0" smtClean="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smtClean="0">
                          <a:effectLst/>
                          <a:latin typeface="+mn-lt"/>
                          <a:ea typeface="Calibri" panose="020F0502020204030204" pitchFamily="34" charset="0"/>
                          <a:cs typeface="Times New Roman" panose="02020603050405020304" pitchFamily="18" charset="0"/>
                        </a:rPr>
                        <a:t>4,320</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smtClean="0">
                          <a:effectLst/>
                        </a:rPr>
                        <a:t>4 </a:t>
                      </a:r>
                      <a:r>
                        <a:rPr lang="en-GB" sz="1150" dirty="0">
                          <a:effectLst/>
                        </a:rPr>
                        <a:t>DP FLOPs/cycle:</a:t>
                      </a:r>
                      <a:br>
                        <a:rPr lang="en-GB" sz="1150" dirty="0">
                          <a:effectLst/>
                        </a:rPr>
                      </a:br>
                      <a:r>
                        <a:rPr lang="en-GB" sz="1150" dirty="0">
                          <a:effectLst/>
                        </a:rPr>
                        <a:t>4-wide AVX addition </a:t>
                      </a:r>
                      <a:r>
                        <a:rPr lang="en-GB" sz="1150" dirty="0" smtClean="0">
                          <a:effectLst/>
                        </a:rPr>
                        <a:t>OR</a:t>
                      </a:r>
                      <a:r>
                        <a:rPr lang="en-GB" sz="1150" dirty="0">
                          <a:effectLst/>
                        </a:rPr>
                        <a:t/>
                      </a:r>
                      <a:br>
                        <a:rPr lang="en-GB" sz="1150" dirty="0">
                          <a:effectLst/>
                        </a:rPr>
                      </a:br>
                      <a:r>
                        <a:rPr lang="en-GB" sz="1150" dirty="0">
                          <a:effectLst/>
                        </a:rPr>
                        <a:t>4-wide AVX multiplication</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GB" sz="1150" dirty="0" smtClean="0">
                          <a:effectLst/>
                        </a:rPr>
                        <a:t>8 </a:t>
                      </a:r>
                      <a:r>
                        <a:rPr lang="en-GB" sz="1150" dirty="0">
                          <a:effectLst/>
                        </a:rPr>
                        <a:t>DP FLOPs/cycle: </a:t>
                      </a:r>
                      <a:br>
                        <a:rPr lang="en-GB" sz="1150" dirty="0">
                          <a:effectLst/>
                        </a:rPr>
                      </a:br>
                      <a:r>
                        <a:rPr lang="en-GB" sz="1150" dirty="0" smtClean="0">
                          <a:effectLst/>
                        </a:rPr>
                        <a:t>4-wide </a:t>
                      </a:r>
                      <a:r>
                        <a:rPr lang="en-GB" sz="1150" dirty="0">
                          <a:effectLst/>
                        </a:rPr>
                        <a:t>FMA (fused multiply-add) </a:t>
                      </a:r>
                      <a:r>
                        <a:rPr lang="en-GB" sz="1150" dirty="0" smtClean="0">
                          <a:effectLst/>
                        </a:rPr>
                        <a:t>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smtClean="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smtClean="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smtClean="0">
                          <a:effectLst/>
                          <a:latin typeface="+mn-lt"/>
                          <a:ea typeface="Calibri" panose="020F0502020204030204" pitchFamily="34" charset="0"/>
                          <a:cs typeface="Times New Roman" panose="02020603050405020304" pitchFamily="18" charset="0"/>
                        </a:rPr>
                        <a:t>8-wide FMA (fused multiply-add) instructions AVX-512</a:t>
                      </a:r>
                      <a:endParaRPr lang="nl-BE" sz="1050" dirty="0" smtClean="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smtClean="0">
                          <a:effectLst/>
                        </a:rPr>
                        <a:t>8 DP FLOPs/cycle: </a:t>
                      </a:r>
                      <a:br>
                        <a:rPr lang="en-GB" sz="1100" dirty="0" smtClean="0">
                          <a:effectLst/>
                        </a:rPr>
                      </a:br>
                      <a:r>
                        <a:rPr lang="en-GB" sz="1100" dirty="0" smtClean="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smtClean="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smtClean="0">
                          <a:effectLst/>
                          <a:latin typeface="+mn-lt"/>
                          <a:ea typeface="Calibri" panose="020F0502020204030204" pitchFamily="34" charset="0"/>
                          <a:cs typeface="Times New Roman" panose="02020603050405020304" pitchFamily="18" charset="0"/>
                        </a:rPr>
                        <a:t>8-wide FMA (fused multiply-add) instructions AVX-512</a:t>
                      </a:r>
                      <a:endParaRPr lang="nl-BE" sz="1050" dirty="0" smtClean="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Infiniband</a:t>
                      </a:r>
                      <a:r>
                        <a:rPr lang="en-US" sz="1100" kern="1200" dirty="0">
                          <a:effectLst/>
                        </a:rPr>
                        <a:t> QDR 2:1</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a:effectLst/>
                        </a:rPr>
                        <a:t>Infiniband FDR</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smtClean="0">
                          <a:effectLst/>
                          <a:latin typeface="+mn-lt"/>
                          <a:ea typeface="Calibri" panose="020F0502020204030204" pitchFamily="34" charset="0"/>
                          <a:cs typeface="Times New Roman" panose="02020603050405020304" pitchFamily="18" charset="0"/>
                        </a:rPr>
                        <a:t>Infiniband</a:t>
                      </a:r>
                      <a:r>
                        <a:rPr lang="en-US" sz="1100" dirty="0" smtClean="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smtClean="0">
                          <a:effectLst/>
                          <a:latin typeface="+mn-lt"/>
                          <a:ea typeface="Calibri" panose="020F0502020204030204" pitchFamily="34" charset="0"/>
                          <a:cs typeface="Times New Roman" panose="02020603050405020304" pitchFamily="18" charset="0"/>
                        </a:rPr>
                        <a:t>Infiniband</a:t>
                      </a:r>
                      <a:r>
                        <a:rPr lang="en-US" sz="1100" dirty="0" smtClean="0">
                          <a:effectLst/>
                          <a:latin typeface="+mn-lt"/>
                          <a:ea typeface="Calibri" panose="020F0502020204030204" pitchFamily="34" charset="0"/>
                          <a:cs typeface="Times New Roman" panose="02020603050405020304" pitchFamily="18" charset="0"/>
                        </a:rPr>
                        <a:t> EDR</a:t>
                      </a:r>
                      <a:endParaRPr lang="nl-BE" sz="1100" dirty="0" smtClean="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smtClean="0">
                          <a:effectLst/>
                          <a:latin typeface="+mn-lt"/>
                          <a:ea typeface="Calibri" panose="020F0502020204030204" pitchFamily="34" charset="0"/>
                          <a:cs typeface="Times New Roman" panose="02020603050405020304" pitchFamily="18" charset="0"/>
                        </a:rPr>
                        <a:t>Infiniband</a:t>
                      </a:r>
                      <a:r>
                        <a:rPr lang="en-US" sz="1100" dirty="0" smtClean="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10x(32i+32d</a:t>
                      </a:r>
                      <a:r>
                        <a:rPr lang="en-US" sz="1100" kern="1200" dirty="0" smtClean="0">
                          <a:effectLst/>
                        </a:rPr>
                        <a:t>) / 10x256 / 25 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kern="1200" dirty="0">
                          <a:effectLst/>
                        </a:rPr>
                        <a:t>12x(32i+32d</a:t>
                      </a:r>
                      <a:r>
                        <a:rPr lang="en-US" sz="1100" kern="1200" dirty="0" smtClean="0">
                          <a:effectLst/>
                        </a:rPr>
                        <a:t>)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latin typeface="+mn-lt"/>
                          <a:ea typeface="Calibri" panose="020F0502020204030204" pitchFamily="34" charset="0"/>
                          <a:cs typeface="Times New Roman" panose="02020603050405020304" pitchFamily="18" charset="0"/>
                        </a:rPr>
                        <a:t>18x(32i+32d) / 18x1024 / 25 MB</a:t>
                      </a:r>
                      <a:endParaRPr lang="nl-BE" sz="1100" dirty="0" smtClean="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smtClean="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latin typeface="+mn-lt"/>
                          <a:ea typeface="Calibri" panose="020F0502020204030204" pitchFamily="34" charset="0"/>
                          <a:cs typeface="Times New Roman" panose="02020603050405020304" pitchFamily="18" charset="0"/>
                        </a:rPr>
                        <a:t>18x(32i+32d) / 18x1024 / 25 MB</a:t>
                      </a:r>
                      <a:endParaRPr lang="nl-BE" sz="1100" dirty="0" smtClean="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22</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smtClean="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smtClean="0"/>
                        <a:t>Tier 2</a:t>
                      </a:r>
                      <a:endParaRPr lang="nl-BE" sz="3200" dirty="0"/>
                    </a:p>
                  </a:txBody>
                  <a:tcPr/>
                </a:tc>
                <a:tc>
                  <a:txBody>
                    <a:bodyPr/>
                    <a:lstStyle/>
                    <a:p>
                      <a:pPr algn="ctr"/>
                      <a:r>
                        <a:rPr lang="en-US" sz="3200" dirty="0" smtClean="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smtClean="0"/>
                        <a:t>Access</a:t>
                      </a:r>
                      <a:endParaRPr lang="nl-BE" sz="2000" dirty="0"/>
                    </a:p>
                  </a:txBody>
                  <a:tcPr/>
                </a:tc>
                <a:tc>
                  <a:txBody>
                    <a:bodyPr/>
                    <a:lstStyle/>
                    <a:p>
                      <a:r>
                        <a:rPr lang="en-US" sz="2000" dirty="0" smtClean="0"/>
                        <a:t>All researchers and students</a:t>
                      </a:r>
                      <a:endParaRPr lang="nl-BE" sz="2000" dirty="0"/>
                    </a:p>
                  </a:txBody>
                  <a:tcPr/>
                </a:tc>
                <a:tc>
                  <a:txBody>
                    <a:bodyPr/>
                    <a:lstStyle/>
                    <a:p>
                      <a:r>
                        <a:rPr lang="en-US" sz="2000" baseline="0" dirty="0" smtClean="0"/>
                        <a:t>Approved project experienced users</a:t>
                      </a:r>
                      <a:endParaRPr lang="en-US" sz="2000" baseline="30000" dirty="0" smtClean="0"/>
                    </a:p>
                  </a:txBody>
                  <a:tcPr/>
                </a:tc>
                <a:extLst>
                  <a:ext uri="{0D108BD9-81ED-4DB2-BD59-A6C34878D82A}">
                    <a16:rowId xmlns:a16="http://schemas.microsoft.com/office/drawing/2014/main" val="431442059"/>
                  </a:ext>
                </a:extLst>
              </a:tr>
              <a:tr h="370840">
                <a:tc>
                  <a:txBody>
                    <a:bodyPr/>
                    <a:lstStyle/>
                    <a:p>
                      <a:r>
                        <a:rPr lang="en-US" sz="2000" dirty="0" smtClean="0"/>
                        <a:t>Start with</a:t>
                      </a:r>
                      <a:endParaRPr lang="nl-BE" sz="2000" dirty="0"/>
                    </a:p>
                  </a:txBody>
                  <a:tcPr/>
                </a:tc>
                <a:tc>
                  <a:txBody>
                    <a:bodyPr/>
                    <a:lstStyle/>
                    <a:p>
                      <a:r>
                        <a:rPr lang="en-US" sz="2000" dirty="0" smtClean="0"/>
                        <a:t>2,000 introduction credits</a:t>
                      </a:r>
                      <a:endParaRPr lang="nl-BE" sz="2000" baseline="30000" dirty="0"/>
                    </a:p>
                  </a:txBody>
                  <a:tcPr/>
                </a:tc>
                <a:tc>
                  <a:txBody>
                    <a:bodyPr/>
                    <a:lstStyle/>
                    <a:p>
                      <a:r>
                        <a:rPr lang="en-US" sz="2000" dirty="0" smtClean="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smtClean="0"/>
                        <a:t>Project Credits</a:t>
                      </a:r>
                      <a:endParaRPr lang="nl-BE" sz="2000" dirty="0"/>
                    </a:p>
                  </a:txBody>
                  <a:tcPr/>
                </a:tc>
                <a:tc>
                  <a:txBody>
                    <a:bodyPr/>
                    <a:lstStyle/>
                    <a:p>
                      <a:r>
                        <a:rPr lang="en-US" sz="2000" dirty="0" smtClean="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smtClean="0"/>
                        <a:t>Panel</a:t>
                      </a:r>
                      <a:r>
                        <a:rPr lang="en-US" sz="2000" baseline="0" dirty="0" smtClean="0"/>
                        <a:t> Review</a:t>
                      </a:r>
                      <a:endParaRPr lang="en-US" sz="2000" dirty="0" smtClean="0"/>
                    </a:p>
                    <a:p>
                      <a:r>
                        <a:rPr lang="en-US" sz="2000" dirty="0" smtClean="0"/>
                        <a:t>Project proposal</a:t>
                      </a:r>
                      <a:br>
                        <a:rPr lang="en-US" sz="2000" dirty="0" smtClean="0"/>
                      </a:br>
                      <a:r>
                        <a:rPr lang="en-US" sz="2000" dirty="0" smtClean="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smtClean="0"/>
                        <a:t>Computation Limit</a:t>
                      </a:r>
                      <a:endParaRPr lang="nl-BE" sz="2000" dirty="0"/>
                    </a:p>
                  </a:txBody>
                  <a:tcPr/>
                </a:tc>
                <a:tc>
                  <a:txBody>
                    <a:bodyPr/>
                    <a:lstStyle/>
                    <a:p>
                      <a:r>
                        <a:rPr lang="en-US" sz="2000" dirty="0" smtClean="0"/>
                        <a:t>None</a:t>
                      </a:r>
                      <a:endParaRPr lang="nl-BE" sz="2000" dirty="0"/>
                    </a:p>
                  </a:txBody>
                  <a:tcPr/>
                </a:tc>
                <a:tc>
                  <a:txBody>
                    <a:bodyPr/>
                    <a:lstStyle/>
                    <a:p>
                      <a:r>
                        <a:rPr lang="en-US" sz="2000" dirty="0" smtClean="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smtClean="0"/>
                        <a:t>Application deadline</a:t>
                      </a:r>
                      <a:endParaRPr lang="nl-BE" sz="2000" dirty="0"/>
                    </a:p>
                  </a:txBody>
                  <a:tcPr/>
                </a:tc>
                <a:tc>
                  <a:txBody>
                    <a:bodyPr/>
                    <a:lstStyle/>
                    <a:p>
                      <a:r>
                        <a:rPr lang="en-US" sz="2000" dirty="0" smtClean="0"/>
                        <a:t>None</a:t>
                      </a:r>
                      <a:endParaRPr lang="nl-BE" sz="2000" dirty="0"/>
                    </a:p>
                  </a:txBody>
                  <a:tcPr/>
                </a:tc>
                <a:tc>
                  <a:txBody>
                    <a:bodyPr/>
                    <a:lstStyle/>
                    <a:p>
                      <a:r>
                        <a:rPr lang="en-US" sz="2000" dirty="0" smtClean="0"/>
                        <a:t>3 February</a:t>
                      </a:r>
                      <a:br>
                        <a:rPr lang="en-US" sz="2000" dirty="0" smtClean="0"/>
                      </a:br>
                      <a:r>
                        <a:rPr lang="en-US" sz="2000" dirty="0" smtClean="0"/>
                        <a:t>5 June</a:t>
                      </a:r>
                    </a:p>
                    <a:p>
                      <a:r>
                        <a:rPr lang="en-US" sz="2000" dirty="0" smtClean="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smtClean="0"/>
                        <a:t>Max. Project Duration</a:t>
                      </a:r>
                      <a:endParaRPr lang="nl-BE" sz="2000" dirty="0"/>
                    </a:p>
                  </a:txBody>
                  <a:tcPr/>
                </a:tc>
                <a:tc>
                  <a:txBody>
                    <a:bodyPr/>
                    <a:lstStyle/>
                    <a:p>
                      <a:endParaRPr lang="nl-BE" sz="2000" dirty="0"/>
                    </a:p>
                  </a:txBody>
                  <a:tcPr/>
                </a:tc>
                <a:tc>
                  <a:txBody>
                    <a:bodyPr/>
                    <a:lstStyle/>
                    <a:p>
                      <a:r>
                        <a:rPr lang="en-US" sz="2000" dirty="0" smtClean="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smtClean="0"/>
                        <a:t>Available</a:t>
                      </a:r>
                      <a:r>
                        <a:rPr lang="en-US" sz="2000" baseline="0" dirty="0" smtClean="0"/>
                        <a:t> </a:t>
                      </a:r>
                      <a:r>
                        <a:rPr lang="en-US" sz="2000" baseline="0" dirty="0" err="1" smtClean="0"/>
                        <a:t>walltime</a:t>
                      </a:r>
                      <a:endParaRPr lang="nl-BE" sz="2000" dirty="0"/>
                    </a:p>
                  </a:txBody>
                  <a:tcPr/>
                </a:tc>
                <a:tc>
                  <a:txBody>
                    <a:bodyPr/>
                    <a:lstStyle/>
                    <a:p>
                      <a:r>
                        <a:rPr lang="en-US" sz="2000" dirty="0" smtClean="0"/>
                        <a:t>1h,</a:t>
                      </a:r>
                      <a:r>
                        <a:rPr lang="en-US" sz="2000" baseline="0" dirty="0" smtClean="0"/>
                        <a:t> 24h, 72h, 7d</a:t>
                      </a:r>
                      <a:endParaRPr lang="nl-BE" sz="2000" dirty="0"/>
                    </a:p>
                  </a:txBody>
                  <a:tcPr/>
                </a:tc>
                <a:tc>
                  <a:txBody>
                    <a:bodyPr/>
                    <a:lstStyle/>
                    <a:p>
                      <a:r>
                        <a:rPr lang="en-US" sz="2000" dirty="0" smtClean="0"/>
                        <a:t>Max</a:t>
                      </a:r>
                      <a:r>
                        <a:rPr lang="en-US" sz="2000" baseline="0" dirty="0" smtClean="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23</a:t>
            </a:fld>
            <a:endParaRPr lang="nl-BE" dirty="0"/>
          </a:p>
        </p:txBody>
      </p:sp>
      <p:sp>
        <p:nvSpPr>
          <p:cNvPr id="2" name="Title 1"/>
          <p:cNvSpPr>
            <a:spLocks noGrp="1"/>
          </p:cNvSpPr>
          <p:nvPr>
            <p:ph type="title"/>
          </p:nvPr>
        </p:nvSpPr>
        <p:spPr>
          <a:xfrm>
            <a:off x="720000" y="188639"/>
            <a:ext cx="5015960" cy="630039"/>
          </a:xfrm>
        </p:spPr>
        <p:txBody>
          <a:bodyPr/>
          <a:lstStyle/>
          <a:p>
            <a:r>
              <a:rPr lang="en-US" dirty="0" smtClean="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smtClean="0"/>
                        <a:t>Tier 2</a:t>
                      </a:r>
                      <a:endParaRPr lang="nl-BE" dirty="0"/>
                    </a:p>
                  </a:txBody>
                  <a:tcPr/>
                </a:tc>
                <a:tc>
                  <a:txBody>
                    <a:bodyPr/>
                    <a:lstStyle/>
                    <a:p>
                      <a:pPr algn="ctr"/>
                      <a:r>
                        <a:rPr lang="en-US" dirty="0" smtClean="0"/>
                        <a:t>Tier 1</a:t>
                      </a:r>
                      <a:endParaRPr lang="nl-BE" dirty="0"/>
                    </a:p>
                  </a:txBody>
                  <a:tcPr/>
                </a:tc>
                <a:extLst>
                  <a:ext uri="{0D108BD9-81ED-4DB2-BD59-A6C34878D82A}">
                    <a16:rowId xmlns:a16="http://schemas.microsoft.com/office/drawing/2014/main" val="3864002436"/>
                  </a:ext>
                </a:extLst>
              </a:tr>
              <a:tr h="370840">
                <a:tc>
                  <a:txBody>
                    <a:bodyPr/>
                    <a:lstStyle/>
                    <a:p>
                      <a:r>
                        <a:rPr lang="en-US" dirty="0" smtClean="0"/>
                        <a:t>Access</a:t>
                      </a:r>
                      <a:endParaRPr lang="nl-BE" dirty="0"/>
                    </a:p>
                  </a:txBody>
                  <a:tcPr/>
                </a:tc>
                <a:tc>
                  <a:txBody>
                    <a:bodyPr/>
                    <a:lstStyle/>
                    <a:p>
                      <a:r>
                        <a:rPr lang="en-US" dirty="0" smtClean="0"/>
                        <a:t>Project Credits</a:t>
                      </a:r>
                      <a:endParaRPr lang="nl-BE" dirty="0"/>
                    </a:p>
                  </a:txBody>
                  <a:tcPr/>
                </a:tc>
                <a:tc>
                  <a:txBody>
                    <a:bodyPr/>
                    <a:lstStyle/>
                    <a:p>
                      <a:r>
                        <a:rPr lang="en-US" dirty="0" smtClean="0"/>
                        <a:t>Panel</a:t>
                      </a:r>
                      <a:r>
                        <a:rPr lang="en-US" baseline="0" dirty="0" smtClean="0"/>
                        <a:t> Review </a:t>
                      </a:r>
                      <a:r>
                        <a:rPr lang="en-US" baseline="30000" dirty="0" smtClean="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smtClean="0"/>
                        <a:t>Free Introduction Credits</a:t>
                      </a:r>
                      <a:endParaRPr lang="nl-BE" dirty="0"/>
                    </a:p>
                  </a:txBody>
                  <a:tcPr/>
                </a:tc>
                <a:tc>
                  <a:txBody>
                    <a:bodyPr/>
                    <a:lstStyle/>
                    <a:p>
                      <a:r>
                        <a:rPr lang="en-US" dirty="0" smtClean="0"/>
                        <a:t>2,000 credits </a:t>
                      </a:r>
                      <a:r>
                        <a:rPr lang="en-US" baseline="30000" dirty="0" smtClean="0"/>
                        <a:t>[4]</a:t>
                      </a:r>
                      <a:endParaRPr lang="nl-BE" baseline="30000" dirty="0"/>
                    </a:p>
                  </a:txBody>
                  <a:tcPr/>
                </a:tc>
                <a:tc>
                  <a:txBody>
                    <a:bodyPr/>
                    <a:lstStyle/>
                    <a:p>
                      <a:r>
                        <a:rPr lang="en-US" dirty="0" smtClean="0"/>
                        <a:t>500 node days </a:t>
                      </a:r>
                      <a:r>
                        <a:rPr lang="en-US" baseline="30000" dirty="0" smtClean="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smtClean="0"/>
                        <a:t>Project Credits</a:t>
                      </a:r>
                      <a:endParaRPr lang="nl-BE" dirty="0"/>
                    </a:p>
                  </a:txBody>
                  <a:tcPr/>
                </a:tc>
                <a:tc>
                  <a:txBody>
                    <a:bodyPr/>
                    <a:lstStyle/>
                    <a:p>
                      <a:r>
                        <a:rPr lang="en-US" dirty="0" smtClean="0"/>
                        <a:t>Pay as you GO </a:t>
                      </a:r>
                      <a:r>
                        <a:rPr lang="en-US" baseline="30000" dirty="0" smtClean="0"/>
                        <a:t>[5,6]</a:t>
                      </a:r>
                      <a:endParaRPr lang="nl-BE" baseline="30000" dirty="0"/>
                    </a:p>
                  </a:txBody>
                  <a:tcPr/>
                </a:tc>
                <a:tc>
                  <a:txBody>
                    <a:bodyPr/>
                    <a:lstStyle/>
                    <a:p>
                      <a:r>
                        <a:rPr lang="en-US" dirty="0" smtClean="0"/>
                        <a:t>Free (if</a:t>
                      </a:r>
                      <a:r>
                        <a:rPr lang="en-US" baseline="0" dirty="0" smtClean="0"/>
                        <a:t> approved) </a:t>
                      </a:r>
                      <a:r>
                        <a:rPr lang="en-US" baseline="30000" dirty="0" smtClean="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smtClean="0"/>
                        <a:t>Computation Limit</a:t>
                      </a:r>
                      <a:endParaRPr lang="nl-BE" dirty="0"/>
                    </a:p>
                  </a:txBody>
                  <a:tcPr/>
                </a:tc>
                <a:tc>
                  <a:txBody>
                    <a:bodyPr/>
                    <a:lstStyle/>
                    <a:p>
                      <a:r>
                        <a:rPr lang="en-US" dirty="0" smtClean="0"/>
                        <a:t>None</a:t>
                      </a:r>
                      <a:endParaRPr lang="nl-BE" dirty="0"/>
                    </a:p>
                  </a:txBody>
                  <a:tcPr/>
                </a:tc>
                <a:tc>
                  <a:txBody>
                    <a:bodyPr/>
                    <a:lstStyle/>
                    <a:p>
                      <a:r>
                        <a:rPr lang="en-US" dirty="0" smtClean="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smtClean="0"/>
                        <a:t>Application deadline</a:t>
                      </a:r>
                      <a:endParaRPr lang="nl-BE" dirty="0"/>
                    </a:p>
                  </a:txBody>
                  <a:tcPr/>
                </a:tc>
                <a:tc>
                  <a:txBody>
                    <a:bodyPr/>
                    <a:lstStyle/>
                    <a:p>
                      <a:r>
                        <a:rPr lang="en-US" dirty="0" smtClean="0"/>
                        <a:t>None</a:t>
                      </a:r>
                      <a:endParaRPr lang="nl-BE" dirty="0"/>
                    </a:p>
                  </a:txBody>
                  <a:tcPr/>
                </a:tc>
                <a:tc>
                  <a:txBody>
                    <a:bodyPr/>
                    <a:lstStyle/>
                    <a:p>
                      <a:r>
                        <a:rPr lang="en-US" smtClean="0"/>
                        <a:t>3 </a:t>
                      </a:r>
                      <a:r>
                        <a:rPr lang="en-US" dirty="0" smtClean="0"/>
                        <a:t>February</a:t>
                      </a:r>
                      <a:br>
                        <a:rPr lang="en-US" dirty="0" smtClean="0"/>
                      </a:br>
                      <a:r>
                        <a:rPr lang="en-US" dirty="0" smtClean="0"/>
                        <a:t>5 June</a:t>
                      </a:r>
                    </a:p>
                    <a:p>
                      <a:r>
                        <a:rPr lang="en-US" dirty="0" smtClean="0"/>
                        <a:t>2 October</a:t>
                      </a:r>
                      <a:endParaRPr lang="nl-BE" dirty="0"/>
                    </a:p>
                  </a:txBody>
                  <a:tcPr/>
                </a:tc>
                <a:extLst>
                  <a:ext uri="{0D108BD9-81ED-4DB2-BD59-A6C34878D82A}">
                    <a16:rowId xmlns:a16="http://schemas.microsoft.com/office/drawing/2014/main" val="2637444434"/>
                  </a:ext>
                </a:extLst>
              </a:tr>
              <a:tr h="370840">
                <a:tc>
                  <a:txBody>
                    <a:bodyPr/>
                    <a:lstStyle/>
                    <a:p>
                      <a:r>
                        <a:rPr lang="en-US" dirty="0" smtClean="0"/>
                        <a:t>Max. Project Duration</a:t>
                      </a:r>
                      <a:endParaRPr lang="nl-BE" dirty="0"/>
                    </a:p>
                  </a:txBody>
                  <a:tcPr/>
                </a:tc>
                <a:tc>
                  <a:txBody>
                    <a:bodyPr/>
                    <a:lstStyle/>
                    <a:p>
                      <a:r>
                        <a:rPr lang="en-US" dirty="0" smtClean="0"/>
                        <a:t>Unlimited</a:t>
                      </a:r>
                      <a:endParaRPr lang="nl-BE" dirty="0"/>
                    </a:p>
                  </a:txBody>
                  <a:tcPr/>
                </a:tc>
                <a:tc>
                  <a:txBody>
                    <a:bodyPr/>
                    <a:lstStyle/>
                    <a:p>
                      <a:r>
                        <a:rPr lang="en-US" dirty="0" smtClean="0"/>
                        <a:t>8 months</a:t>
                      </a:r>
                      <a:endParaRPr lang="nl-BE" dirty="0"/>
                    </a:p>
                  </a:txBody>
                  <a:tcPr/>
                </a:tc>
                <a:extLst>
                  <a:ext uri="{0D108BD9-81ED-4DB2-BD59-A6C34878D82A}">
                    <a16:rowId xmlns:a16="http://schemas.microsoft.com/office/drawing/2014/main" val="2935567263"/>
                  </a:ext>
                </a:extLst>
              </a:tr>
              <a:tr h="370840">
                <a:tc>
                  <a:txBody>
                    <a:bodyPr/>
                    <a:lstStyle/>
                    <a:p>
                      <a:r>
                        <a:rPr lang="en-US" dirty="0" smtClean="0"/>
                        <a:t>Available</a:t>
                      </a:r>
                      <a:r>
                        <a:rPr lang="en-US" baseline="0" dirty="0" smtClean="0"/>
                        <a:t> </a:t>
                      </a:r>
                      <a:r>
                        <a:rPr lang="en-US" baseline="0" dirty="0" err="1" smtClean="0"/>
                        <a:t>walltime</a:t>
                      </a:r>
                      <a:endParaRPr lang="nl-BE" dirty="0"/>
                    </a:p>
                  </a:txBody>
                  <a:tcPr/>
                </a:tc>
                <a:tc>
                  <a:txBody>
                    <a:bodyPr/>
                    <a:lstStyle/>
                    <a:p>
                      <a:r>
                        <a:rPr lang="en-US" dirty="0" smtClean="0"/>
                        <a:t>1h,</a:t>
                      </a:r>
                      <a:r>
                        <a:rPr lang="en-US" baseline="0" dirty="0" smtClean="0"/>
                        <a:t> 24h, 72h, 7d, 21d</a:t>
                      </a:r>
                      <a:endParaRPr lang="nl-BE" dirty="0"/>
                    </a:p>
                  </a:txBody>
                  <a:tcPr/>
                </a:tc>
                <a:tc>
                  <a:txBody>
                    <a:bodyPr/>
                    <a:lstStyle/>
                    <a:p>
                      <a:r>
                        <a:rPr lang="en-US" dirty="0" smtClean="0"/>
                        <a:t>Max</a:t>
                      </a:r>
                      <a:r>
                        <a:rPr lang="en-US" baseline="0" dirty="0" smtClean="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Genius</a:t>
            </a:r>
            <a:br>
              <a:rPr lang="en-US" sz="3200" b="1" dirty="0" smtClean="0">
                <a:solidFill>
                  <a:schemeClr val="bg1"/>
                </a:solidFill>
                <a:ea typeface="Roboto" panose="02000000000000000000" pitchFamily="2" charset="0"/>
              </a:rPr>
            </a:br>
            <a:r>
              <a:rPr lang="en-US" sz="1600" b="1" dirty="0" err="1" smtClean="0">
                <a:solidFill>
                  <a:schemeClr val="bg1"/>
                </a:solidFill>
                <a:ea typeface="Roboto" panose="02000000000000000000" pitchFamily="2" charset="0"/>
              </a:rPr>
              <a:t>SkyLake</a:t>
            </a:r>
            <a:r>
              <a:rPr lang="en-US" sz="1600" b="1" dirty="0" smtClean="0">
                <a:solidFill>
                  <a:schemeClr val="bg1"/>
                </a:solidFill>
                <a:ea typeface="Roboto" panose="02000000000000000000" pitchFamily="2" charset="0"/>
              </a:rPr>
              <a:t> (since 8/2018)</a:t>
            </a:r>
            <a:br>
              <a:rPr lang="en-US" sz="1600" b="1" dirty="0" smtClean="0">
                <a:solidFill>
                  <a:schemeClr val="bg1"/>
                </a:solidFill>
                <a:ea typeface="Roboto" panose="02000000000000000000" pitchFamily="2" charset="0"/>
              </a:rPr>
            </a:br>
            <a:r>
              <a:rPr lang="en-US" sz="1600" b="1" dirty="0" err="1" smtClean="0">
                <a:solidFill>
                  <a:schemeClr val="bg1"/>
                </a:solidFill>
                <a:ea typeface="Roboto" panose="02000000000000000000" pitchFamily="2" charset="0"/>
              </a:rPr>
              <a:t>CascadeLake</a:t>
            </a:r>
            <a:r>
              <a:rPr lang="en-US" sz="1600" b="1" dirty="0" smtClean="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25</a:t>
            </a:fld>
            <a:endParaRPr lang="nl-BE" dirty="0"/>
          </a:p>
        </p:txBody>
      </p:sp>
      <p:sp>
        <p:nvSpPr>
          <p:cNvPr id="2" name="Title 1"/>
          <p:cNvSpPr>
            <a:spLocks noGrp="1"/>
          </p:cNvSpPr>
          <p:nvPr>
            <p:ph type="title"/>
          </p:nvPr>
        </p:nvSpPr>
        <p:spPr>
          <a:xfrm>
            <a:off x="2064000" y="180000"/>
            <a:ext cx="8334000" cy="584704"/>
          </a:xfrm>
        </p:spPr>
        <p:txBody>
          <a:bodyPr/>
          <a:lstStyle/>
          <a:p>
            <a:r>
              <a:rPr lang="en-US" dirty="0" smtClean="0"/>
              <a:t>Tier-2 Cluster: Genius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47892455"/>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smtClean="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smtClean="0">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smtClean="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smtClean="0">
                          <a:effectLst/>
                        </a:rPr>
                        <a:t>SkyLake</a:t>
                      </a:r>
                      <a:endParaRPr lang="en-US" sz="1800" u="none" strike="noStrike" dirty="0" smtClean="0">
                        <a:effectLst/>
                      </a:endParaRPr>
                    </a:p>
                    <a:p>
                      <a:pPr algn="ctr" fontAlgn="b"/>
                      <a:r>
                        <a:rPr lang="en-US" sz="1800" b="1" u="none" strike="noStrike" dirty="0" smtClean="0">
                          <a:effectLst/>
                        </a:rPr>
                        <a:t>large </a:t>
                      </a:r>
                      <a:r>
                        <a:rPr lang="en-US" sz="1800" b="1" u="none" strike="noStrike" dirty="0">
                          <a:effectLst/>
                        </a:rPr>
                        <a:t>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smtClean="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smtClean="0">
                          <a:effectLst/>
                        </a:rPr>
                        <a:t>SkyLake</a:t>
                      </a:r>
                      <a:endParaRPr lang="en-US" sz="1800" u="none" strike="noStrike" dirty="0" smtClean="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smtClean="0">
                          <a:effectLst/>
                        </a:rPr>
                        <a:t>GPU</a:t>
                      </a:r>
                      <a:endParaRPr lang="en-US" sz="1800" b="1" i="0" u="none" strike="noStrike" dirty="0" smtClean="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a:t>
                      </a:r>
                      <a:r>
                        <a:rPr lang="en-US" sz="1800" u="none" strike="noStrike" dirty="0" smtClean="0">
                          <a:effectLst/>
                        </a:rPr>
                        <a:t>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smtClean="0">
                          <a:effectLst/>
                        </a:rPr>
                        <a:t>4xP100</a:t>
                      </a:r>
                      <a:r>
                        <a:rPr lang="en-US" sz="1800" u="none" strike="noStrike" dirty="0" smtClean="0">
                          <a:effectLst/>
                        </a:rPr>
                        <a:t> SXM2</a:t>
                      </a:r>
                      <a:endParaRPr lang="en-US" sz="1800" b="0" i="0" u="none" strike="noStrike" dirty="0" smtClean="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smtClean="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smtClean="0">
                          <a:solidFill>
                            <a:schemeClr val="tx1"/>
                          </a:solidFill>
                          <a:effectLst/>
                          <a:latin typeface="+mn-lt"/>
                        </a:rPr>
                        <a:t>CascadeLake</a:t>
                      </a:r>
                      <a:endParaRPr lang="en-US" sz="1800" b="0" i="0" u="none" strike="noStrike" dirty="0" smtClean="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Gold 6240</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IB-EDR</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36</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192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800 GB</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120</a:t>
                      </a:r>
                      <a:endParaRPr lang="en-US" sz="18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smtClean="0">
                          <a:solidFill>
                            <a:schemeClr val="tx1"/>
                          </a:solidFill>
                          <a:effectLst/>
                          <a:latin typeface="+mn-lt"/>
                        </a:rPr>
                        <a:t>CascadeLake</a:t>
                      </a:r>
                      <a:r>
                        <a:rPr lang="en-US" sz="1800" b="0" i="0" u="none" strike="noStrike" dirty="0" smtClean="0">
                          <a:solidFill>
                            <a:schemeClr val="tx1"/>
                          </a:solidFill>
                          <a:effectLst/>
                          <a:latin typeface="+mn-lt"/>
                        </a:rPr>
                        <a:t/>
                      </a:r>
                      <a:br>
                        <a:rPr lang="en-US" sz="1800" b="0" i="0" u="none" strike="noStrike" dirty="0" smtClean="0">
                          <a:solidFill>
                            <a:schemeClr val="tx1"/>
                          </a:solidFill>
                          <a:effectLst/>
                          <a:latin typeface="+mn-lt"/>
                        </a:rPr>
                      </a:br>
                      <a:r>
                        <a:rPr lang="en-US" sz="1800" b="1" i="0" u="none" strike="noStrike" dirty="0" smtClean="0">
                          <a:solidFill>
                            <a:schemeClr val="tx1"/>
                          </a:solidFill>
                          <a:effectLst/>
                          <a:latin typeface="+mn-lt"/>
                        </a:rPr>
                        <a:t>GPU</a:t>
                      </a:r>
                    </a:p>
                  </a:txBody>
                  <a:tcPr marL="9525" marR="9525" marT="9525" marB="0" anchor="ctr"/>
                </a:tc>
                <a:tc>
                  <a:txBody>
                    <a:bodyPr/>
                    <a:lstStyle/>
                    <a:p>
                      <a:pPr algn="ctr" fontAlgn="b"/>
                      <a:r>
                        <a:rPr lang="en-US" sz="1800" b="0" i="0" u="none" strike="noStrike" dirty="0" smtClean="0">
                          <a:solidFill>
                            <a:schemeClr val="tx1"/>
                          </a:solidFill>
                          <a:effectLst/>
                          <a:latin typeface="+mn-lt"/>
                        </a:rPr>
                        <a:t>Gold 6240</a:t>
                      </a:r>
                      <a:br>
                        <a:rPr lang="en-US" sz="1800" b="0" i="0" u="none" strike="noStrike" dirty="0" smtClean="0">
                          <a:solidFill>
                            <a:schemeClr val="tx1"/>
                          </a:solidFill>
                          <a:effectLst/>
                          <a:latin typeface="+mn-lt"/>
                        </a:rPr>
                      </a:br>
                      <a:r>
                        <a:rPr lang="en-US" sz="1800" b="1" i="0" u="none" strike="noStrike" dirty="0" smtClean="0">
                          <a:solidFill>
                            <a:schemeClr val="tx1"/>
                          </a:solidFill>
                          <a:effectLst/>
                          <a:latin typeface="+mn-lt"/>
                        </a:rPr>
                        <a:t>8xV100 </a:t>
                      </a:r>
                      <a:r>
                        <a:rPr lang="en-US" sz="1800" b="0" i="0" u="none" strike="noStrike" dirty="0" smtClean="0">
                          <a:solidFill>
                            <a:schemeClr val="tx1"/>
                          </a:solidFill>
                          <a:effectLst/>
                          <a:latin typeface="+mn-lt"/>
                        </a:rPr>
                        <a:t>SMX2</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IB-EDR</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36</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192</a:t>
                      </a:r>
                      <a:r>
                        <a:rPr lang="en-US" sz="1800" b="1" i="0" u="none" strike="noStrike" baseline="0" dirty="0" smtClean="0">
                          <a:solidFill>
                            <a:schemeClr val="tx1"/>
                          </a:solidFill>
                          <a:effectLst/>
                          <a:latin typeface="+mn-lt"/>
                        </a:rPr>
                        <a:t>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800 GB</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2</a:t>
                      </a:r>
                      <a:endParaRPr lang="en-US" sz="18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smtClean="0">
                          <a:solidFill>
                            <a:schemeClr val="tx1"/>
                          </a:solidFill>
                          <a:effectLst/>
                          <a:latin typeface="+mn-lt"/>
                        </a:rPr>
                        <a:t>SkyLake</a:t>
                      </a:r>
                      <a:endParaRPr lang="en-US" sz="1800" u="none" strike="noStrike" dirty="0" smtClean="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smtClean="0">
                          <a:solidFill>
                            <a:schemeClr val="tx1"/>
                          </a:solidFill>
                          <a:effectLst/>
                          <a:latin typeface="+mn-lt"/>
                        </a:rPr>
                        <a:t>Superdome</a:t>
                      </a:r>
                      <a:endParaRPr lang="en-US" sz="1800" b="1" i="0" u="none" strike="noStrike" dirty="0" smtClean="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Gold 6132</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Flex Grid</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14</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6 TB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smtClean="0">
                          <a:solidFill>
                            <a:schemeClr val="tx1"/>
                          </a:solidFill>
                          <a:effectLst/>
                          <a:latin typeface="+mn-lt"/>
                        </a:rPr>
                        <a:t>6 TB</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1" i="0" u="none" strike="noStrike" dirty="0" smtClean="0">
                          <a:solidFill>
                            <a:schemeClr val="tx1"/>
                          </a:solidFill>
                          <a:effectLst/>
                          <a:latin typeface="+mn-lt"/>
                        </a:rPr>
                        <a:t>8</a:t>
                      </a:r>
                      <a:endParaRPr lang="en-US" sz="18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26</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27</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smtClean="0"/>
              <a:t>Your files are owned only by you.</a:t>
            </a:r>
            <a:br>
              <a:rPr lang="en-US" dirty="0" smtClean="0"/>
            </a:br>
            <a:r>
              <a:rPr lang="en-US" dirty="0" smtClean="0"/>
              <a:t>Other VSC users have no permission to read/write/execute your files (POSIX)</a:t>
            </a:r>
          </a:p>
          <a:p>
            <a:r>
              <a:rPr lang="en-US" dirty="0" smtClean="0"/>
              <a:t>A VSC account has 3 default storages (free of charge)</a:t>
            </a:r>
            <a:br>
              <a:rPr lang="en-US" dirty="0" smtClean="0"/>
            </a:br>
            <a:r>
              <a:rPr lang="en-US" dirty="0" smtClean="0">
                <a:latin typeface="Courier New" panose="02070309020205020404" pitchFamily="49" charset="0"/>
                <a:cs typeface="Courier New" panose="02070309020205020404" pitchFamily="49" charset="0"/>
              </a:rPr>
              <a:t>- $VSC_HOME</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 $VSC_DATA</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 $VSC_SCRATCH</a:t>
            </a:r>
          </a:p>
          <a:p>
            <a:r>
              <a:rPr lang="en-US" dirty="0" smtClean="0"/>
              <a:t>You can additionally request </a:t>
            </a:r>
            <a:r>
              <a:rPr lang="en-US" dirty="0" smtClean="0">
                <a:latin typeface="Courier New" panose="02070309020205020404" pitchFamily="49" charset="0"/>
                <a:cs typeface="Courier New" panose="02070309020205020404" pitchFamily="49" charset="0"/>
              </a:rPr>
              <a:t>staging</a:t>
            </a:r>
            <a:r>
              <a:rPr lang="en-US" dirty="0" smtClean="0"/>
              <a:t> and </a:t>
            </a:r>
            <a:r>
              <a:rPr lang="en-US" dirty="0" smtClean="0">
                <a:latin typeface="Courier New" panose="02070309020205020404" pitchFamily="49" charset="0"/>
                <a:cs typeface="Courier New" panose="02070309020205020404" pitchFamily="49" charset="0"/>
              </a:rPr>
              <a:t>archive </a:t>
            </a:r>
            <a:r>
              <a:rPr lang="en-US" dirty="0" smtClean="0"/>
              <a:t>storages</a:t>
            </a:r>
          </a:p>
          <a:p>
            <a:r>
              <a:rPr lang="en-US" dirty="0" smtClean="0"/>
              <a:t>Different storage volumes have different:</a:t>
            </a:r>
            <a:br>
              <a:rPr lang="en-US" dirty="0" smtClean="0"/>
            </a:br>
            <a:r>
              <a:rPr lang="en-US" dirty="0" smtClean="0"/>
              <a:t>- mount point</a:t>
            </a:r>
            <a:br>
              <a:rPr lang="en-US" dirty="0" smtClean="0"/>
            </a:br>
            <a:r>
              <a:rPr lang="en-US" dirty="0" smtClean="0"/>
              <a:t>- size and performance</a:t>
            </a:r>
            <a:br>
              <a:rPr lang="en-US" dirty="0" smtClean="0"/>
            </a:br>
            <a:r>
              <a:rPr lang="en-US" dirty="0" smtClean="0"/>
              <a:t>- use case</a:t>
            </a:r>
            <a:br>
              <a:rPr lang="en-US" dirty="0" smtClean="0"/>
            </a:br>
            <a:r>
              <a:rPr lang="en-US" dirty="0" smtClean="0"/>
              <a:t>- backup and maintenance policy</a:t>
            </a:r>
          </a:p>
          <a:p>
            <a:r>
              <a:rPr lang="en-US" dirty="0" smtClean="0"/>
              <a:t>More info on </a:t>
            </a:r>
            <a:r>
              <a:rPr lang="en-US" dirty="0" smtClean="0">
                <a:hlinkClick r:id="rId2"/>
              </a:rPr>
              <a:t>ICTS Service Catalog</a:t>
            </a:r>
            <a:r>
              <a:rPr lang="en-US" dirty="0" smtClean="0"/>
              <a:t> (EN/NL)</a:t>
            </a:r>
            <a:br>
              <a:rPr lang="en-US" dirty="0" smtClean="0"/>
            </a:br>
            <a:endParaRPr lang="en-US" dirty="0"/>
          </a:p>
        </p:txBody>
      </p:sp>
      <p:sp>
        <p:nvSpPr>
          <p:cNvPr id="2" name="Title 1"/>
          <p:cNvSpPr>
            <a:spLocks noGrp="1"/>
          </p:cNvSpPr>
          <p:nvPr>
            <p:ph type="title"/>
          </p:nvPr>
        </p:nvSpPr>
        <p:spPr/>
        <p:txBody>
          <a:bodyPr/>
          <a:lstStyle/>
          <a:p>
            <a:r>
              <a:rPr lang="en-US" dirty="0" smtClean="0"/>
              <a:t>Overview of the storage infrastructure </a:t>
            </a:r>
            <a:endParaRPr lang="en-US" dirty="0"/>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smtClean="0"/>
                        <a:t>Env</a:t>
                      </a:r>
                      <a:r>
                        <a:rPr lang="en-US" sz="1800" b="1" baseline="0" dirty="0" smtClean="0"/>
                        <a:t>. Variable</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dirty="0" smtClean="0"/>
                        <a:t>Hourly, daily, weekly</a:t>
                      </a:r>
                      <a:r>
                        <a:rPr lang="en-US" sz="1800" baseline="0" dirty="0" smtClean="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Only</a:t>
                      </a:r>
                      <a:r>
                        <a:rPr lang="en-US" sz="1800" baseline="0" dirty="0" smtClean="0"/>
                        <a:t> storing SSH keys, </a:t>
                      </a:r>
                      <a:r>
                        <a:rPr lang="en-US" sz="1800" baseline="0" dirty="0" err="1" smtClean="0"/>
                        <a:t>config</a:t>
                      </a:r>
                      <a:r>
                        <a:rPr lang="en-US" sz="1800" baseline="0" dirty="0" smtClean="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r>
                        <a:rPr lang="en-US" sz="1800" dirty="0" smtClean="0"/>
                        <a:t>- Stay</a:t>
                      </a:r>
                      <a:r>
                        <a:rPr lang="en-US" sz="1800" baseline="0" dirty="0" smtClean="0"/>
                        <a:t> away from using it</a:t>
                      </a:r>
                      <a:endParaRPr lang="nl-BE" sz="1800" dirty="0"/>
                    </a:p>
                    <a:p>
                      <a:r>
                        <a:rPr lang="en-US" sz="1800" dirty="0" smtClean="0"/>
                        <a:t>- Can easily overflow:</a:t>
                      </a:r>
                      <a:br>
                        <a:rPr lang="en-US" sz="1800" dirty="0" smtClean="0"/>
                      </a:br>
                      <a:r>
                        <a:rPr lang="en-US" sz="1800" baseline="0" dirty="0" smtClean="0"/>
                        <a:t>   + Your jobs may crash</a:t>
                      </a:r>
                      <a:br>
                        <a:rPr lang="en-US" sz="1800" baseline="0" dirty="0" smtClean="0"/>
                      </a:br>
                      <a:r>
                        <a:rPr lang="en-US" sz="1800" baseline="0" dirty="0" smtClean="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28</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smtClean="0"/>
                        <a:t>Env</a:t>
                      </a:r>
                      <a:r>
                        <a:rPr lang="en-US" sz="1800" b="1" baseline="0" dirty="0" smtClean="0"/>
                        <a:t>. Variable</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dirty="0" smtClean="0"/>
                        <a:t>Hourly, daily, weekly</a:t>
                      </a:r>
                      <a:r>
                        <a:rPr lang="en-US" sz="1800" baseline="0" dirty="0" smtClean="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Your data, code, software,</a:t>
                      </a:r>
                      <a:r>
                        <a:rPr lang="en-US" sz="1800" baseline="0" dirty="0" smtClean="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pPr marL="285750" indent="-285750" rtl="0">
                        <a:buFontTx/>
                        <a:buChar char="-"/>
                      </a:pPr>
                      <a:r>
                        <a:rPr lang="en-US" sz="1800" dirty="0" smtClean="0"/>
                        <a:t>Permanen</a:t>
                      </a:r>
                      <a:r>
                        <a:rPr lang="en-US" sz="1800" baseline="0" dirty="0" smtClean="0"/>
                        <a:t>t storage for initial/final results</a:t>
                      </a:r>
                    </a:p>
                    <a:p>
                      <a:pPr marL="285750" indent="-285750" rtl="0">
                        <a:buFontTx/>
                        <a:buChar char="-"/>
                      </a:pPr>
                      <a:r>
                        <a:rPr lang="en-US" sz="1800" baseline="0" dirty="0" smtClean="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smtClean="0"/>
              <a:t> </a:t>
            </a:r>
          </a:p>
          <a:p>
            <a:pPr>
              <a:buFont typeface="Wingdings" panose="05000000000000000000" pitchFamily="2" charset="2"/>
              <a:buChar char="q"/>
            </a:pPr>
            <a:endParaRPr lang="en-US" dirty="0"/>
          </a:p>
          <a:p>
            <a:pPr>
              <a:buFont typeface="Wingdings" panose="05000000000000000000" pitchFamily="2" charset="2"/>
              <a:buChar char="q"/>
            </a:pPr>
            <a:r>
              <a:rPr lang="en-US" dirty="0"/>
              <a:t> </a:t>
            </a:r>
            <a:r>
              <a:rPr lang="en-US" dirty="0" smtClean="0"/>
              <a:t>using supercomputers</a:t>
            </a:r>
            <a:r>
              <a:rPr lang="pl-PL" dirty="0" smtClean="0"/>
              <a:t> </a:t>
            </a:r>
            <a:r>
              <a:rPr lang="en-US" dirty="0" smtClean="0"/>
              <a:t>to solve advanced computation problems</a:t>
            </a:r>
          </a:p>
          <a:p>
            <a:pPr>
              <a:buFont typeface="Wingdings" panose="05000000000000000000" pitchFamily="2" charset="2"/>
              <a:buChar char="q"/>
            </a:pPr>
            <a:r>
              <a:rPr lang="en-US" dirty="0"/>
              <a:t> </a:t>
            </a:r>
            <a:r>
              <a:rPr lang="en-US" dirty="0" smtClean="0"/>
              <a:t>Reduce the computation time from days, years, decades, or  centuries to minutes, hours, days, or weeks</a:t>
            </a:r>
          </a:p>
          <a:p>
            <a:pPr>
              <a:buFont typeface="Wingdings" panose="05000000000000000000" pitchFamily="2" charset="2"/>
              <a:buChar char="q"/>
            </a:pPr>
            <a:r>
              <a:rPr lang="en-US" dirty="0"/>
              <a:t> </a:t>
            </a:r>
            <a:r>
              <a:rPr lang="en-US" dirty="0" smtClean="0"/>
              <a:t>The key is parallelism</a:t>
            </a:r>
            <a:endParaRPr lang="nl-BE" dirty="0" smtClean="0"/>
          </a:p>
        </p:txBody>
      </p:sp>
      <p:sp>
        <p:nvSpPr>
          <p:cNvPr id="13314" name="Rectangle 2"/>
          <p:cNvSpPr>
            <a:spLocks noGrp="1" noChangeArrowheads="1"/>
          </p:cNvSpPr>
          <p:nvPr>
            <p:ph type="title"/>
          </p:nvPr>
        </p:nvSpPr>
        <p:spPr>
          <a:xfrm>
            <a:off x="720000" y="332657"/>
            <a:ext cx="11112000" cy="792088"/>
          </a:xfrm>
        </p:spPr>
        <p:txBody>
          <a:bodyPr/>
          <a:lstStyle/>
          <a:p>
            <a:r>
              <a:rPr lang="nl-BE" dirty="0" err="1" smtClean="0"/>
              <a:t>What</a:t>
            </a:r>
            <a:r>
              <a:rPr lang="nl-BE" dirty="0" smtClean="0"/>
              <a:t> is High Performance Computing</a:t>
            </a:r>
            <a:r>
              <a:rPr lang="en-US" dirty="0" smtClean="0"/>
              <a:t>?</a:t>
            </a:r>
            <a:endParaRPr lang="en-US" altLang="en-US" dirty="0" smtClean="0"/>
          </a:p>
        </p:txBody>
      </p:sp>
      <p:pic>
        <p:nvPicPr>
          <p:cNvPr id="11" name="Picture 2" descr="http://www.cosmichq.com/wp-content/uploads/2015/06/High-performance-computing.jpg"/>
          <p:cNvPicPr>
            <a:picLocks noChangeAspect="1" noChangeArrowheads="1"/>
          </p:cNvPicPr>
          <p:nvPr/>
        </p:nvPicPr>
        <p:blipFill>
          <a:blip r:embed="rId5" cstate="print"/>
          <a:srcRect b="16630"/>
          <a:stretch>
            <a:fillRect/>
          </a:stretch>
        </p:blipFill>
        <p:spPr bwMode="auto">
          <a:xfrm>
            <a:off x="6672064" y="1700808"/>
            <a:ext cx="4464496" cy="3721998"/>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724596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smtClean="0"/>
                        <a:t>Env</a:t>
                      </a:r>
                      <a:r>
                        <a:rPr lang="en-US" sz="1800" b="1" baseline="0" dirty="0" smtClean="0"/>
                        <a:t>. Variable</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baseline="0" dirty="0" smtClean="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Intensive,</a:t>
                      </a:r>
                      <a:r>
                        <a:rPr lang="en-US" sz="1800" baseline="0" dirty="0" smtClean="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smtClean="0"/>
                        <a:t>Recommended storage for all jobs</a:t>
                      </a:r>
                      <a:endParaRPr lang="en-US" sz="1800" dirty="0" smtClean="0"/>
                    </a:p>
                    <a:p>
                      <a:pPr marL="285750" indent="-285750" rtl="0">
                        <a:buFontTx/>
                        <a:buChar char="-"/>
                      </a:pPr>
                      <a:r>
                        <a:rPr lang="en-US" sz="1800" dirty="0" smtClean="0"/>
                        <a:t>Copy scratch files to VSC_DATA</a:t>
                      </a:r>
                      <a:r>
                        <a:rPr lang="en-US" sz="1800" baseline="0" dirty="0" smtClean="0"/>
                        <a:t> or local storage after jobs are done</a:t>
                      </a:r>
                    </a:p>
                    <a:p>
                      <a:pPr marL="285750" indent="-285750" rtl="0">
                        <a:buFontTx/>
                        <a:buChar char="-"/>
                      </a:pPr>
                      <a:r>
                        <a:rPr lang="en-US" sz="1800" baseline="0" dirty="0" smtClean="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smtClean="0"/>
                        <a:t>Env</a:t>
                      </a:r>
                      <a:r>
                        <a:rPr lang="en-US" sz="1800" b="1" baseline="0" dirty="0" smtClean="0"/>
                        <a:t>. Variable</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dirty="0" smtClean="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hlinkClick r:id="rId7"/>
                        </a:rPr>
                        <a:t>Read</a:t>
                      </a:r>
                      <a:r>
                        <a:rPr lang="en-US" sz="1800" baseline="0" dirty="0" smtClean="0">
                          <a:hlinkClick r:id="rId7"/>
                        </a:rPr>
                        <a:t> about </a:t>
                      </a:r>
                      <a:r>
                        <a:rPr lang="en-US" sz="1800" baseline="0" dirty="0" err="1" smtClean="0">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pPr marL="285750" indent="-285750" rtl="0">
                        <a:buFontTx/>
                        <a:buChar char="-"/>
                      </a:pPr>
                      <a:r>
                        <a:rPr lang="en-US" sz="1800" dirty="0" smtClean="0"/>
                        <a:t>Fastest I/O, attached to the node</a:t>
                      </a:r>
                    </a:p>
                    <a:p>
                      <a:pPr marL="285750" indent="-285750" rtl="0">
                        <a:buFontTx/>
                        <a:buChar char="-"/>
                      </a:pPr>
                      <a:r>
                        <a:rPr lang="en-US" sz="1800" dirty="0" smtClean="0"/>
                        <a:t>Is</a:t>
                      </a:r>
                      <a:r>
                        <a:rPr lang="en-US" sz="1800" baseline="0" dirty="0" smtClean="0"/>
                        <a:t> cleaned after job terminates</a:t>
                      </a:r>
                    </a:p>
                    <a:p>
                      <a:pPr marL="285750" indent="-285750" rtl="0">
                        <a:buFontTx/>
                        <a:buChar char="-"/>
                      </a:pPr>
                      <a:r>
                        <a:rPr lang="en-US" sz="1800" baseline="0" dirty="0" smtClean="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smtClean="0"/>
                        <a:t>Path</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/staging/</a:t>
                      </a:r>
                      <a:r>
                        <a:rPr lang="en-US" sz="2000" dirty="0" err="1" smtClean="0">
                          <a:latin typeface="Courier New" panose="02070309020205020404" pitchFamily="49" charset="0"/>
                          <a:cs typeface="Courier New" panose="02070309020205020404" pitchFamily="49" charset="0"/>
                        </a:rPr>
                        <a:t>leuven</a:t>
                      </a:r>
                      <a:r>
                        <a:rPr lang="en-US" sz="2000" dirty="0" smtClean="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On demand, only Tier-2@KUL</a:t>
                      </a:r>
                      <a:r>
                        <a:rPr lang="en-US" sz="1800" baseline="0" dirty="0" smtClean="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dirty="0" smtClean="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t>On</a:t>
                      </a:r>
                      <a:r>
                        <a:rPr lang="en-US" sz="1800" baseline="0" dirty="0" smtClean="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pPr marL="285750" indent="-285750" rtl="0">
                        <a:buFontTx/>
                        <a:buChar char="-"/>
                      </a:pPr>
                      <a:r>
                        <a:rPr lang="en-US" sz="1800" dirty="0" smtClean="0"/>
                        <a:t>Accessible from login/compute nodes</a:t>
                      </a:r>
                    </a:p>
                    <a:p>
                      <a:pPr marL="285750" indent="-285750" rtl="0">
                        <a:buFontTx/>
                        <a:buChar char="-"/>
                      </a:pPr>
                      <a:r>
                        <a:rPr lang="en-US" sz="1800" dirty="0" smtClean="0"/>
                        <a:t>Fast</a:t>
                      </a:r>
                      <a:r>
                        <a:rPr lang="en-US" sz="1800" baseline="0" dirty="0" smtClean="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0872065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smtClean="0"/>
                        <a:t>Storage</a:t>
                      </a:r>
                      <a:endParaRPr lang="nl-BE" sz="1800" dirty="0"/>
                    </a:p>
                  </a:txBody>
                  <a:tcPr/>
                </a:tc>
                <a:tc>
                  <a:txBody>
                    <a:bodyPr/>
                    <a:lstStyle/>
                    <a:p>
                      <a:r>
                        <a:rPr lang="en-US" sz="1800" dirty="0" smtClean="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smtClean="0"/>
                        <a:t>Path</a:t>
                      </a:r>
                      <a:endParaRPr lang="nl-BE" sz="1800" b="1" dirty="0"/>
                    </a:p>
                  </a:txBody>
                  <a:tcPr/>
                </a:tc>
                <a:tc>
                  <a:txBody>
                    <a:bodyPr/>
                    <a:lstStyle/>
                    <a:p>
                      <a:r>
                        <a:rPr lang="en-US" sz="2000" dirty="0" smtClean="0">
                          <a:latin typeface="Courier New" panose="02070309020205020404" pitchFamily="49" charset="0"/>
                          <a:cs typeface="Courier New" panose="02070309020205020404" pitchFamily="49" charset="0"/>
                        </a:rPr>
                        <a:t>/archive/</a:t>
                      </a:r>
                      <a:r>
                        <a:rPr lang="en-US" sz="2000" dirty="0" err="1" smtClean="0">
                          <a:latin typeface="Courier New" panose="02070309020205020404" pitchFamily="49" charset="0"/>
                          <a:cs typeface="Courier New" panose="02070309020205020404" pitchFamily="49" charset="0"/>
                        </a:rPr>
                        <a:t>leuven</a:t>
                      </a:r>
                      <a:r>
                        <a:rPr lang="en-US" sz="2000" dirty="0" smtClean="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smtClean="0"/>
                        <a:t>Filesystem</a:t>
                      </a:r>
                      <a:r>
                        <a:rPr lang="en-US" sz="1800" b="1" baseline="0" dirty="0" smtClean="0"/>
                        <a:t> Type</a:t>
                      </a:r>
                      <a:endParaRPr lang="nl-BE" sz="1800" b="1" dirty="0"/>
                    </a:p>
                  </a:txBody>
                  <a:tcPr/>
                </a:tc>
                <a:tc>
                  <a:txBody>
                    <a:bodyPr/>
                    <a:lstStyle/>
                    <a:p>
                      <a:r>
                        <a:rPr lang="en-US" sz="1800" dirty="0" smtClean="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smtClean="0"/>
                        <a:t>Access</a:t>
                      </a:r>
                      <a:endParaRPr lang="nl-BE" sz="1800" b="1" dirty="0"/>
                    </a:p>
                  </a:txBody>
                  <a:tcPr/>
                </a:tc>
                <a:tc>
                  <a:txBody>
                    <a:bodyPr/>
                    <a:lstStyle/>
                    <a:p>
                      <a:r>
                        <a:rPr lang="en-US" sz="1800" dirty="0" smtClean="0"/>
                        <a:t>On demand, only Tier-2@KUL</a:t>
                      </a:r>
                      <a:r>
                        <a:rPr lang="en-US" sz="1800" baseline="0" dirty="0" smtClean="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smtClean="0"/>
                        <a:t>Backup</a:t>
                      </a:r>
                      <a:endParaRPr lang="nl-BE" sz="1800" b="1"/>
                    </a:p>
                  </a:txBody>
                  <a:tcPr/>
                </a:tc>
                <a:tc>
                  <a:txBody>
                    <a:bodyPr/>
                    <a:lstStyle/>
                    <a:p>
                      <a:r>
                        <a:rPr lang="en-US" sz="1800" dirty="0" smtClean="0"/>
                        <a:t>snapshots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smtClean="0"/>
                        <a:t>Default Quota</a:t>
                      </a:r>
                      <a:endParaRPr lang="nl-BE" sz="1800" b="1" dirty="0"/>
                    </a:p>
                  </a:txBody>
                  <a:tcPr/>
                </a:tc>
                <a:tc>
                  <a:txBody>
                    <a:bodyPr/>
                    <a:lstStyle/>
                    <a:p>
                      <a:r>
                        <a:rPr lang="en-US" sz="1800" dirty="0" smtClean="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smtClean="0"/>
                        <a:t>Extension</a:t>
                      </a:r>
                      <a:endParaRPr lang="nl-BE" sz="1800" b="1" dirty="0"/>
                    </a:p>
                  </a:txBody>
                  <a:tcPr/>
                </a:tc>
                <a:tc>
                  <a:txBody>
                    <a:bodyPr/>
                    <a:lstStyle/>
                    <a:p>
                      <a:r>
                        <a:rPr lang="en-US" sz="1800" dirty="0" smtClean="0"/>
                        <a:t>On</a:t>
                      </a:r>
                      <a:r>
                        <a:rPr lang="en-US" sz="1800" baseline="0" dirty="0" smtClean="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smtClean="0"/>
                        <a:t>Usage</a:t>
                      </a:r>
                      <a:endParaRPr lang="nl-BE" sz="1800" b="1" dirty="0"/>
                    </a:p>
                  </a:txBody>
                  <a:tcPr/>
                </a:tc>
                <a:tc>
                  <a:txBody>
                    <a:bodyPr/>
                    <a:lstStyle/>
                    <a:p>
                      <a:r>
                        <a:rPr lang="en-US" sz="1800" dirty="0" smtClean="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smtClean="0"/>
                        <a:t>Remarks</a:t>
                      </a:r>
                      <a:endParaRPr lang="nl-BE" sz="1800" b="1" dirty="0"/>
                    </a:p>
                  </a:txBody>
                  <a:tcPr/>
                </a:tc>
                <a:tc>
                  <a:txBody>
                    <a:bodyPr/>
                    <a:lstStyle/>
                    <a:p>
                      <a:pPr marL="285750" indent="-285750" rtl="0">
                        <a:buFontTx/>
                        <a:buChar char="-"/>
                      </a:pPr>
                      <a:r>
                        <a:rPr lang="en-US" sz="1800" dirty="0" smtClean="0"/>
                        <a:t>Accessible only from login</a:t>
                      </a:r>
                      <a:r>
                        <a:rPr lang="en-US" sz="1800" baseline="0" dirty="0" smtClean="0"/>
                        <a:t> </a:t>
                      </a:r>
                      <a:r>
                        <a:rPr lang="en-US" sz="1800" dirty="0" smtClean="0"/>
                        <a:t>nodes</a:t>
                      </a:r>
                    </a:p>
                    <a:p>
                      <a:pPr marL="285750" indent="-285750" rtl="0">
                        <a:buFontTx/>
                        <a:buChar char="-"/>
                      </a:pPr>
                      <a:r>
                        <a:rPr lang="en-US" sz="1800" dirty="0" smtClean="0"/>
                        <a:t>Cannot use it from compute nodes</a:t>
                      </a:r>
                    </a:p>
                    <a:p>
                      <a:pPr marL="285750" indent="-285750" rtl="0">
                        <a:buFontTx/>
                        <a:buChar char="-"/>
                      </a:pPr>
                      <a:r>
                        <a:rPr lang="en-US" sz="1800" dirty="0" smtClean="0"/>
                        <a:t>Slow, but durable </a:t>
                      </a:r>
                      <a:r>
                        <a:rPr lang="en-US" sz="1800" dirty="0" err="1" smtClean="0"/>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smtClean="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a:t>
            </a:r>
            <a:r>
              <a:rPr lang="en-US" sz="2200" dirty="0" smtClean="0">
                <a:hlinkClick r:id="rId3"/>
              </a:rPr>
              <a:t>information</a:t>
            </a:r>
            <a:endParaRPr lang="en-US" sz="2200" dirty="0" smtClean="0"/>
          </a:p>
          <a:p>
            <a:pPr>
              <a:buFont typeface="Wingdings" panose="05000000000000000000" pitchFamily="2" charset="2"/>
              <a:buChar char="q"/>
            </a:pPr>
            <a:r>
              <a:rPr lang="en-US" sz="2200" dirty="0" smtClean="0"/>
              <a:t> </a:t>
            </a:r>
            <a:r>
              <a:rPr lang="en-US" sz="2200" dirty="0" smtClean="0">
                <a:solidFill>
                  <a:srgbClr val="FF0000"/>
                </a:solidFill>
              </a:rPr>
              <a:t>Do not</a:t>
            </a:r>
            <a:r>
              <a:rPr lang="en-US" sz="2200" dirty="0" smtClean="0"/>
              <a:t> use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tmp</a:t>
            </a:r>
            <a:r>
              <a:rPr lang="en-US" sz="2200" dirty="0" smtClean="0"/>
              <a:t/>
            </a:r>
            <a:br>
              <a:rPr lang="en-US" sz="2200" dirty="0" smtClean="0"/>
            </a:br>
            <a:r>
              <a:rPr lang="en-US" sz="2200" dirty="0" smtClean="0"/>
              <a:t>  It is only 10 GB and is reserved for the OS </a:t>
            </a:r>
            <a:br>
              <a:rPr lang="en-US" sz="2200" dirty="0" smtClean="0"/>
            </a:br>
            <a:r>
              <a:rPr lang="en-US" sz="2200" dirty="0" smtClean="0"/>
              <a:t>  and root processes</a:t>
            </a:r>
            <a:br>
              <a:rPr lang="en-US" sz="2200" dirty="0" smtClean="0"/>
            </a:br>
            <a:r>
              <a:rPr lang="en-US" sz="2200" dirty="0" smtClean="0"/>
              <a:t>  Your application can crash if using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tmp</a:t>
            </a:r>
            <a:endParaRPr lang="en-US" sz="2200" dirty="0" smtClean="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a:t>
            </a:r>
            <a:r>
              <a:rPr lang="en-US" sz="2200" dirty="0" smtClean="0"/>
              <a:t>You are automatically logged into your home </a:t>
            </a:r>
            <a:br>
              <a:rPr lang="en-US" sz="2200" dirty="0" smtClean="0"/>
            </a:br>
            <a:r>
              <a:rPr lang="en-US" sz="2200" dirty="0" smtClean="0"/>
              <a:t>  folder upon login.</a:t>
            </a:r>
            <a:br>
              <a:rPr lang="en-US" sz="2200" dirty="0" smtClean="0"/>
            </a:br>
            <a:r>
              <a:rPr lang="en-US" sz="2200" dirty="0" smtClean="0"/>
              <a:t>  Make sure you immediately go to your other </a:t>
            </a:r>
            <a:br>
              <a:rPr lang="en-US" sz="2200" dirty="0" smtClean="0"/>
            </a:br>
            <a:r>
              <a:rPr lang="en-US" sz="2200" dirty="0" smtClean="0"/>
              <a:t>  storages, e.g.</a:t>
            </a:r>
            <a:br>
              <a:rPr lang="en-US" sz="2200" dirty="0" smtClean="0"/>
            </a:br>
            <a:r>
              <a:rPr lang="en-US" sz="2200" dirty="0" smtClean="0"/>
              <a:t>  </a:t>
            </a:r>
            <a:r>
              <a:rPr lang="en-US" sz="2200" dirty="0" smtClean="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t>
            </a:r>
            <a:r>
              <a:rPr lang="en-US" sz="2200" dirty="0" smtClean="0"/>
              <a:t>Always check your storage balance using </a:t>
            </a:r>
            <a:br>
              <a:rPr lang="en-US" sz="2200" dirty="0" smtClean="0"/>
            </a:br>
            <a:r>
              <a:rPr lang="en-US" sz="2200" dirty="0" smtClean="0"/>
              <a:t>  </a:t>
            </a:r>
            <a:r>
              <a:rPr lang="en-US" sz="2200" dirty="0" err="1" smtClean="0">
                <a:latin typeface="Courier New" panose="02070309020205020404" pitchFamily="49" charset="0"/>
                <a:cs typeface="Courier New" panose="02070309020205020404" pitchFamily="49" charset="0"/>
              </a:rPr>
              <a:t>myquota</a:t>
            </a:r>
            <a:r>
              <a:rPr lang="en-US" sz="2200" dirty="0" smtClean="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smtClean="0">
                  <a:latin typeface="Courier New" panose="02070309020205020404" pitchFamily="49" charset="0"/>
                  <a:cs typeface="Courier New" panose="02070309020205020404" pitchFamily="49" charset="0"/>
                </a:rPr>
                <a:t>$&gt; </a:t>
              </a:r>
              <a:r>
                <a:rPr lang="en-US" dirty="0" err="1" smtClean="0">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a:t>
              </a:r>
              <a:r>
                <a:rPr lang="en-US" dirty="0" smtClean="0">
                  <a:latin typeface="Courier New" panose="02070309020205020404" pitchFamily="49" charset="0"/>
                  <a:cs typeface="Courier New" panose="02070309020205020404" pitchFamily="49" charset="0"/>
                </a:rPr>
                <a:t>1479M </a:t>
              </a:r>
              <a:r>
                <a:rPr lang="en-US" dirty="0">
                  <a:latin typeface="Courier New" panose="02070309020205020404" pitchFamily="49" charset="0"/>
                  <a:cs typeface="Courier New" panose="02070309020205020404" pitchFamily="49" charset="0"/>
                </a:rPr>
                <a:t>of 3072M</a:t>
              </a:r>
            </a:p>
            <a:p>
              <a:r>
                <a:rPr lang="en-US" dirty="0">
                  <a:latin typeface="Courier New" panose="02070309020205020404" pitchFamily="49" charset="0"/>
                  <a:cs typeface="Courier New" panose="02070309020205020404" pitchFamily="49" charset="0"/>
                </a:rPr>
                <a:t>    Files: </a:t>
              </a:r>
              <a:r>
                <a:rPr lang="en-US" dirty="0" smtClean="0">
                  <a:latin typeface="Courier New" panose="02070309020205020404" pitchFamily="49" charset="0"/>
                  <a:cs typeface="Courier New" panose="02070309020205020404" pitchFamily="49" charset="0"/>
                </a:rPr>
                <a:t>12934 </a:t>
              </a:r>
              <a:r>
                <a:rPr lang="en-US" dirty="0">
                  <a:latin typeface="Courier New" panose="02070309020205020404" pitchFamily="49" charset="0"/>
                  <a:cs typeface="Courier New" panose="02070309020205020404" pitchFamily="49" charset="0"/>
                </a:rPr>
                <a:t>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smtClean="0"/>
              <a:t>In </a:t>
            </a:r>
            <a:r>
              <a:rPr lang="nl-BE" dirty="0" err="1" smtClean="0"/>
              <a:t>practice</a:t>
            </a:r>
            <a:r>
              <a:rPr lang="nl-BE" dirty="0" smtClean="0"/>
              <a:t>, </a:t>
            </a:r>
            <a:r>
              <a:rPr lang="nl-BE" dirty="0" err="1" smtClean="0"/>
              <a:t>it</a:t>
            </a:r>
            <a:r>
              <a:rPr lang="nl-BE" dirty="0" smtClean="0"/>
              <a:t> is more like …</a:t>
            </a:r>
            <a:endParaRPr lang="en-US" altLang="en-US" dirty="0" smtClean="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a:t>
            </a:r>
            <a:r>
              <a:rPr lang="en-US" altLang="nl-BE" dirty="0" smtClean="0">
                <a:solidFill>
                  <a:schemeClr val="tx2"/>
                </a:solidFill>
              </a:rPr>
              <a:t>employing </a:t>
            </a:r>
            <a:r>
              <a:rPr lang="en-US" altLang="nl-BE" dirty="0">
                <a:solidFill>
                  <a:schemeClr val="tx2"/>
                </a:solidFill>
              </a:rPr>
              <a:t>multiple processors </a:t>
            </a:r>
            <a:r>
              <a:rPr lang="en-US" altLang="nl-BE" dirty="0" smtClean="0">
                <a:solidFill>
                  <a:schemeClr val="tx2"/>
                </a:solidFill>
              </a:rPr>
              <a:t>for </a:t>
            </a:r>
            <a:r>
              <a:rPr lang="en-US" altLang="nl-BE" dirty="0">
                <a:solidFill>
                  <a:schemeClr val="tx2"/>
                </a:solidFill>
              </a:rPr>
              <a:t>a single problem</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smtClean="0"/>
              <a:t>Directory </a:t>
            </a:r>
            <a:r>
              <a:rPr lang="pl-PL" altLang="en-US" dirty="0" err="1" smtClean="0"/>
              <a:t>structure</a:t>
            </a:r>
            <a:endParaRPr lang="en-US" altLang="en-US" dirty="0" smtClean="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41</a:t>
            </a:fld>
            <a:endParaRPr lang="nl-BE" dirty="0"/>
          </a:p>
        </p:txBody>
      </p:sp>
      <p:sp>
        <p:nvSpPr>
          <p:cNvPr id="2" name="Title 1"/>
          <p:cNvSpPr>
            <a:spLocks noGrp="1"/>
          </p:cNvSpPr>
          <p:nvPr>
            <p:ph type="title"/>
          </p:nvPr>
        </p:nvSpPr>
        <p:spPr/>
        <p:txBody>
          <a:bodyPr/>
          <a:lstStyle/>
          <a:p>
            <a:r>
              <a:rPr lang="en-US" dirty="0" smtClean="0"/>
              <a:t>Storage Areas</a:t>
            </a:r>
            <a:endParaRPr lang="en-US" dirty="0"/>
          </a:p>
        </p:txBody>
      </p:sp>
      <p:graphicFrame>
        <p:nvGraphicFramePr>
          <p:cNvPr id="5" name="Table 4"/>
          <p:cNvGraphicFramePr>
            <a:graphicFrameLocks noGrp="1"/>
          </p:cNvGraphicFramePr>
          <p:nvPr>
            <p:extLst/>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smtClean="0"/>
                        <a:t>Name</a:t>
                      </a:r>
                      <a:endParaRPr lang="en-US" sz="1400" dirty="0"/>
                    </a:p>
                  </a:txBody>
                  <a:tcPr marL="68580" marR="68580" marT="34290" marB="34290"/>
                </a:tc>
                <a:tc>
                  <a:txBody>
                    <a:bodyPr/>
                    <a:lstStyle/>
                    <a:p>
                      <a:r>
                        <a:rPr lang="en-US" sz="1400" smtClean="0"/>
                        <a:t>Variable</a:t>
                      </a:r>
                      <a:endParaRPr lang="en-US" sz="1400" dirty="0" smtClean="0"/>
                    </a:p>
                  </a:txBody>
                  <a:tcPr marL="68580" marR="68580" marT="34290" marB="34290"/>
                </a:tc>
                <a:tc>
                  <a:txBody>
                    <a:bodyPr/>
                    <a:lstStyle/>
                    <a:p>
                      <a:r>
                        <a:rPr lang="en-US" sz="1400" smtClean="0"/>
                        <a:t>Type</a:t>
                      </a:r>
                      <a:endParaRPr lang="en-US" sz="1400" dirty="0" smtClean="0"/>
                    </a:p>
                  </a:txBody>
                  <a:tcPr marL="68580" marR="68580" marT="34290" marB="34290"/>
                </a:tc>
                <a:tc>
                  <a:txBody>
                    <a:bodyPr/>
                    <a:lstStyle/>
                    <a:p>
                      <a:r>
                        <a:rPr lang="en-US" sz="1400" smtClean="0"/>
                        <a:t>Access</a:t>
                      </a:r>
                      <a:endParaRPr lang="en-US" sz="1400" dirty="0" smtClean="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smtClean="0"/>
                        <a:t>Backup</a:t>
                      </a:r>
                    </a:p>
                    <a:p>
                      <a:endParaRPr lang="en-US" sz="1400" dirty="0"/>
                    </a:p>
                  </a:txBody>
                  <a:tcPr marL="68580" marR="68580" marT="34290" marB="34290"/>
                </a:tc>
                <a:tc>
                  <a:txBody>
                    <a:bodyPr/>
                    <a:lstStyle/>
                    <a:p>
                      <a:r>
                        <a:rPr lang="en-US" sz="1400" smtClean="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/user/</a:t>
                      </a:r>
                      <a:r>
                        <a:rPr lang="en-US" sz="1400" dirty="0" err="1" smtClean="0"/>
                        <a:t>leuven</a:t>
                      </a:r>
                      <a:r>
                        <a:rPr lang="en-US" sz="1400" dirty="0" smtClean="0"/>
                        <a:t>/30X/vsc30XXX</a:t>
                      </a:r>
                    </a:p>
                  </a:txBody>
                  <a:tcPr marL="68580" marR="68580" marT="34290" marB="34290"/>
                </a:tc>
                <a:tc>
                  <a:txBody>
                    <a:bodyPr/>
                    <a:lstStyle/>
                    <a:p>
                      <a:r>
                        <a:rPr lang="en-US" sz="1400" dirty="0" smtClean="0"/>
                        <a:t>$VSC_</a:t>
                      </a:r>
                      <a:r>
                        <a:rPr lang="pl-PL" sz="1400" dirty="0" smtClean="0"/>
                        <a:t>HOME</a:t>
                      </a:r>
                      <a:endParaRPr lang="en-US" sz="1400" dirty="0"/>
                    </a:p>
                  </a:txBody>
                  <a:tcPr marL="68580" marR="68580" marT="34290" marB="34290"/>
                </a:tc>
                <a:tc>
                  <a:txBody>
                    <a:bodyPr/>
                    <a:lstStyle/>
                    <a:p>
                      <a:pPr algn="ctr"/>
                      <a:r>
                        <a:rPr lang="pl-PL" sz="1400" dirty="0" smtClean="0"/>
                        <a:t>N</a:t>
                      </a:r>
                      <a:r>
                        <a:rPr lang="en-US" sz="1400" dirty="0" smtClean="0"/>
                        <a:t>FS</a:t>
                      </a:r>
                      <a:endParaRPr lang="en-US" sz="1400" dirty="0"/>
                    </a:p>
                  </a:txBody>
                  <a:tcPr marL="68580" marR="68580" marT="34290" marB="34290"/>
                </a:tc>
                <a:tc>
                  <a:txBody>
                    <a:bodyPr/>
                    <a:lstStyle/>
                    <a:p>
                      <a:pPr algn="ctr"/>
                      <a:r>
                        <a:rPr lang="en-US" sz="1400" dirty="0" smtClean="0"/>
                        <a:t>Global</a:t>
                      </a:r>
                      <a:endParaRPr lang="en-US" sz="1400" dirty="0"/>
                    </a:p>
                  </a:txBody>
                  <a:tcPr marL="68580" marR="68580" marT="34290" marB="34290"/>
                </a:tc>
                <a:tc>
                  <a:txBody>
                    <a:bodyPr/>
                    <a:lstStyle/>
                    <a:p>
                      <a:pPr algn="ctr"/>
                      <a:r>
                        <a:rPr lang="pl-PL" sz="1400" dirty="0" smtClean="0"/>
                        <a:t>YES</a:t>
                      </a:r>
                      <a:r>
                        <a:rPr lang="en-US" sz="1400" dirty="0" smtClean="0"/>
                        <a:t> </a:t>
                      </a:r>
                      <a:r>
                        <a:rPr lang="en-US" sz="1200" dirty="0" smtClean="0"/>
                        <a:t>(h/d/w)</a:t>
                      </a:r>
                      <a:endParaRPr lang="en-US" sz="1200" dirty="0"/>
                    </a:p>
                  </a:txBody>
                  <a:tcPr marL="68580" marR="68580" marT="34290" marB="34290"/>
                </a:tc>
                <a:tc>
                  <a:txBody>
                    <a:bodyPr/>
                    <a:lstStyle/>
                    <a:p>
                      <a:pPr algn="r"/>
                      <a:r>
                        <a:rPr lang="pl-PL" sz="1400" dirty="0" smtClean="0"/>
                        <a:t>3</a:t>
                      </a:r>
                      <a:r>
                        <a:rPr lang="en-US" sz="1400" dirty="0" smtClean="0"/>
                        <a:t> GB</a:t>
                      </a:r>
                      <a:endParaRPr lang="en-US" sz="1400" dirty="0"/>
                    </a:p>
                  </a:txBody>
                  <a:tcPr marL="68580" marR="68580" marT="34290" marB="34290"/>
                </a:tc>
                <a:extLst>
                  <a:ext uri="{0D108BD9-81ED-4DB2-BD59-A6C34878D82A}">
                    <a16:rowId xmlns:a16="http://schemas.microsoft.com/office/drawing/2014/main" val="10001"/>
                  </a:ext>
                </a:extLst>
              </a:tr>
              <a:tr h="274257">
                <a:tc>
                  <a:txBody>
                    <a:bodyPr/>
                    <a:lstStyle/>
                    <a:p>
                      <a:r>
                        <a:rPr lang="en-US" sz="1400" dirty="0" smtClean="0"/>
                        <a:t>/data/</a:t>
                      </a:r>
                      <a:r>
                        <a:rPr lang="en-US" sz="1400" dirty="0" err="1" smtClean="0"/>
                        <a:t>leuven</a:t>
                      </a:r>
                      <a:r>
                        <a:rPr lang="en-US" sz="1400" dirty="0" smtClean="0"/>
                        <a:t>/30X/vsc30XXX</a:t>
                      </a:r>
                    </a:p>
                  </a:txBody>
                  <a:tcPr marL="68580" marR="68580" marT="34290" marB="34290"/>
                </a:tc>
                <a:tc>
                  <a:txBody>
                    <a:bodyPr/>
                    <a:lstStyle/>
                    <a:p>
                      <a:r>
                        <a:rPr lang="en-US" sz="1400" dirty="0" smtClean="0"/>
                        <a:t>$VSC_DATA</a:t>
                      </a:r>
                      <a:endParaRPr lang="en-US" sz="1400" dirty="0"/>
                    </a:p>
                  </a:txBody>
                  <a:tcPr marL="68580" marR="68580" marT="34290" marB="34290"/>
                </a:tc>
                <a:tc>
                  <a:txBody>
                    <a:bodyPr/>
                    <a:lstStyle/>
                    <a:p>
                      <a:pPr algn="ctr"/>
                      <a:r>
                        <a:rPr lang="en-US" sz="1400" smtClean="0"/>
                        <a:t>NFS</a:t>
                      </a:r>
                      <a:endParaRPr lang="en-US" sz="1400" dirty="0"/>
                    </a:p>
                  </a:txBody>
                  <a:tcPr marL="68580" marR="68580" marT="34290" marB="34290"/>
                </a:tc>
                <a:tc>
                  <a:txBody>
                    <a:bodyPr/>
                    <a:lstStyle/>
                    <a:p>
                      <a:pPr algn="ctr"/>
                      <a:r>
                        <a:rPr lang="en-US" sz="1400" smtClean="0"/>
                        <a:t>Global</a:t>
                      </a:r>
                      <a:endParaRPr lang="en-US" sz="1400" dirty="0"/>
                    </a:p>
                  </a:txBody>
                  <a:tcPr marL="68580" marR="68580" marT="34290" marB="34290"/>
                </a:tc>
                <a:tc>
                  <a:txBody>
                    <a:bodyPr/>
                    <a:lstStyle/>
                    <a:p>
                      <a:pPr algn="ctr"/>
                      <a:r>
                        <a:rPr lang="en-US" sz="1400" dirty="0" smtClean="0"/>
                        <a:t>YES </a:t>
                      </a:r>
                      <a:r>
                        <a:rPr lang="en-US" sz="1200" dirty="0" smtClean="0"/>
                        <a:t>(h/d/w)</a:t>
                      </a:r>
                      <a:endParaRPr lang="en-US" sz="1200" dirty="0"/>
                    </a:p>
                  </a:txBody>
                  <a:tcPr marL="68580" marR="68580" marT="34290" marB="34290"/>
                </a:tc>
                <a:tc>
                  <a:txBody>
                    <a:bodyPr/>
                    <a:lstStyle/>
                    <a:p>
                      <a:pPr algn="r"/>
                      <a:r>
                        <a:rPr lang="pl-PL" sz="1400" smtClean="0"/>
                        <a:t>75</a:t>
                      </a:r>
                      <a:r>
                        <a:rPr lang="en-US" sz="1400" smtClean="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pl-PL" sz="1400" dirty="0" err="1" smtClean="0"/>
                        <a:t>scratch</a:t>
                      </a:r>
                      <a:r>
                        <a:rPr lang="en-US" sz="1400" dirty="0" smtClean="0"/>
                        <a:t>/</a:t>
                      </a:r>
                      <a:r>
                        <a:rPr lang="en-US" sz="1400" dirty="0" err="1" smtClean="0"/>
                        <a:t>leuven</a:t>
                      </a:r>
                      <a:r>
                        <a:rPr lang="en-US" sz="1400" dirty="0" smtClean="0"/>
                        <a:t>/30X/vsc30XXX</a:t>
                      </a:r>
                    </a:p>
                  </a:txBody>
                  <a:tcPr marL="68580" marR="68580" marT="34290" marB="34290"/>
                </a:tc>
                <a:tc>
                  <a:txBody>
                    <a:bodyPr/>
                    <a:lstStyle/>
                    <a:p>
                      <a:r>
                        <a:rPr lang="en-US" sz="1400" dirty="0" smtClean="0"/>
                        <a:t>$VSC_SCRATCH</a:t>
                      </a:r>
                    </a:p>
                    <a:p>
                      <a:r>
                        <a:rPr lang="en-US" sz="1400" dirty="0" smtClean="0"/>
                        <a:t>$VSC_SCRATCH_SITE</a:t>
                      </a:r>
                      <a:endParaRPr lang="en-US" sz="1400" dirty="0"/>
                    </a:p>
                  </a:txBody>
                  <a:tcPr marL="68580" marR="68580" marT="34290" marB="34290"/>
                </a:tc>
                <a:tc>
                  <a:txBody>
                    <a:bodyPr/>
                    <a:lstStyle/>
                    <a:p>
                      <a:pPr algn="ctr"/>
                      <a:r>
                        <a:rPr lang="pl-PL" sz="1400" dirty="0" smtClean="0"/>
                        <a:t>GPFS</a:t>
                      </a:r>
                      <a:endParaRPr lang="en-US" sz="1400" dirty="0"/>
                    </a:p>
                  </a:txBody>
                  <a:tcPr marL="68580" marR="68580" marT="34290" marB="34290"/>
                </a:tc>
                <a:tc>
                  <a:txBody>
                    <a:bodyPr/>
                    <a:lstStyle/>
                    <a:p>
                      <a:pPr algn="ctr"/>
                      <a:r>
                        <a:rPr lang="en-US" sz="1400" smtClean="0"/>
                        <a:t>Global</a:t>
                      </a:r>
                      <a:endParaRPr lang="en-US" sz="1400" dirty="0"/>
                    </a:p>
                  </a:txBody>
                  <a:tcPr marL="68580" marR="68580" marT="34290" marB="34290"/>
                </a:tc>
                <a:tc>
                  <a:txBody>
                    <a:bodyPr/>
                    <a:lstStyle/>
                    <a:p>
                      <a:pPr algn="ctr"/>
                      <a:r>
                        <a:rPr lang="pl-PL" sz="1400" dirty="0" smtClean="0"/>
                        <a:t>NO</a:t>
                      </a:r>
                      <a:endParaRPr lang="en-US" sz="1400" dirty="0"/>
                    </a:p>
                  </a:txBody>
                  <a:tcPr marL="68580" marR="68580" marT="34290" marB="34290"/>
                </a:tc>
                <a:tc>
                  <a:txBody>
                    <a:bodyPr/>
                    <a:lstStyle/>
                    <a:p>
                      <a:pPr algn="r"/>
                      <a:r>
                        <a:rPr lang="pl-PL" sz="1400" baseline="0" dirty="0" smtClean="0"/>
                        <a:t>100</a:t>
                      </a:r>
                      <a:r>
                        <a:rPr lang="en-US" sz="1400" baseline="0" dirty="0" smtClean="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smtClean="0"/>
                        <a:t>/</a:t>
                      </a:r>
                      <a:r>
                        <a:rPr lang="en-US" sz="1400" dirty="0" err="1" smtClean="0"/>
                        <a:t>node_scratch</a:t>
                      </a:r>
                      <a:r>
                        <a:rPr lang="pl-PL" sz="1400" dirty="0" smtClean="0"/>
                        <a:t> (</a:t>
                      </a:r>
                      <a:r>
                        <a:rPr lang="en-US" sz="1400" dirty="0" smtClean="0"/>
                        <a:t>Genius</a:t>
                      </a:r>
                      <a:r>
                        <a:rPr lang="pl-PL" sz="1400" dirty="0" smtClean="0"/>
                        <a:t>)</a:t>
                      </a:r>
                      <a:endParaRPr lang="en-US" sz="1400" dirty="0" smtClean="0"/>
                    </a:p>
                  </a:txBody>
                  <a:tcPr marL="68580" marR="68580" marT="34290" marB="34290"/>
                </a:tc>
                <a:tc>
                  <a:txBody>
                    <a:bodyPr/>
                    <a:lstStyle/>
                    <a:p>
                      <a:r>
                        <a:rPr lang="en-US" sz="1400" dirty="0" smtClean="0"/>
                        <a:t>$VSC_SCRATCH_NODE</a:t>
                      </a:r>
                      <a:endParaRPr lang="en-US" sz="1400" dirty="0"/>
                    </a:p>
                  </a:txBody>
                  <a:tcPr marL="68580" marR="68580" marT="34290" marB="34290"/>
                </a:tc>
                <a:tc>
                  <a:txBody>
                    <a:bodyPr/>
                    <a:lstStyle/>
                    <a:p>
                      <a:pPr algn="ctr"/>
                      <a:r>
                        <a:rPr lang="en-US" sz="1400" dirty="0" smtClean="0"/>
                        <a:t>ext4</a:t>
                      </a:r>
                      <a:endParaRPr lang="en-US" sz="1400" dirty="0"/>
                    </a:p>
                  </a:txBody>
                  <a:tcPr marL="68580" marR="68580" marT="34290" marB="34290"/>
                </a:tc>
                <a:tc>
                  <a:txBody>
                    <a:bodyPr/>
                    <a:lstStyle/>
                    <a:p>
                      <a:pPr algn="ctr"/>
                      <a:r>
                        <a:rPr lang="en-US" sz="1400" dirty="0" smtClean="0"/>
                        <a:t>Local</a:t>
                      </a:r>
                      <a:endParaRPr lang="en-US" sz="1400" dirty="0"/>
                    </a:p>
                  </a:txBody>
                  <a:tcPr marL="68580" marR="68580" marT="34290" marB="34290"/>
                </a:tc>
                <a:tc>
                  <a:txBody>
                    <a:bodyPr/>
                    <a:lstStyle/>
                    <a:p>
                      <a:pPr algn="ctr"/>
                      <a:r>
                        <a:rPr lang="en-US" sz="1400" dirty="0" smtClean="0"/>
                        <a:t>NO</a:t>
                      </a:r>
                      <a:endParaRPr lang="en-US" sz="1400" dirty="0"/>
                    </a:p>
                  </a:txBody>
                  <a:tcPr marL="68580" marR="68580" marT="34290" marB="34290"/>
                </a:tc>
                <a:tc>
                  <a:txBody>
                    <a:bodyPr/>
                    <a:lstStyle/>
                    <a:p>
                      <a:pPr algn="r"/>
                      <a:r>
                        <a:rPr lang="en-US" sz="1400" dirty="0" smtClean="0"/>
                        <a:t>200GB</a:t>
                      </a:r>
                      <a:endParaRPr lang="en-US" sz="1400" dirty="0"/>
                    </a:p>
                  </a:txBody>
                  <a:tcPr marL="68580" marR="68580" marT="34290" marB="34290"/>
                </a:tc>
                <a:extLst>
                  <a:ext uri="{0D108BD9-81ED-4DB2-BD59-A6C34878D82A}">
                    <a16:rowId xmlns:a16="http://schemas.microsoft.com/office/drawing/2014/main" val="10006"/>
                  </a:ext>
                </a:extLst>
              </a:tr>
              <a:tr h="360827">
                <a:tc>
                  <a:txBody>
                    <a:bodyPr/>
                    <a:lstStyle/>
                    <a:p>
                      <a:r>
                        <a:rPr lang="en-US" sz="1400" dirty="0" smtClean="0"/>
                        <a:t>/archive/</a:t>
                      </a:r>
                      <a:r>
                        <a:rPr lang="en-US" sz="1400" dirty="0" err="1" smtClean="0"/>
                        <a:t>leuven</a:t>
                      </a:r>
                      <a:r>
                        <a:rPr lang="en-US" sz="1400" dirty="0" smtClean="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smtClean="0"/>
                        <a:t>GPFS</a:t>
                      </a:r>
                      <a:endParaRPr lang="en-US" sz="1400" dirty="0"/>
                    </a:p>
                  </a:txBody>
                  <a:tcPr marL="68580" marR="68580" marT="34290" marB="34290"/>
                </a:tc>
                <a:tc>
                  <a:txBody>
                    <a:bodyPr/>
                    <a:lstStyle/>
                    <a:p>
                      <a:pPr algn="ctr"/>
                      <a:r>
                        <a:rPr lang="en-US" sz="1400" dirty="0" smtClean="0"/>
                        <a:t>Private</a:t>
                      </a:r>
                      <a:endParaRPr lang="en-US" sz="1400" dirty="0"/>
                    </a:p>
                  </a:txBody>
                  <a:tcPr marL="68580" marR="68580" marT="34290" marB="34290"/>
                </a:tc>
                <a:tc>
                  <a:txBody>
                    <a:bodyPr/>
                    <a:lstStyle/>
                    <a:p>
                      <a:pPr algn="ctr"/>
                      <a:r>
                        <a:rPr lang="en-US" sz="1400" dirty="0" smtClean="0"/>
                        <a:t>NO</a:t>
                      </a:r>
                      <a:r>
                        <a:rPr lang="en-US" sz="1400" baseline="0" dirty="0" smtClean="0"/>
                        <a:t> </a:t>
                      </a:r>
                      <a:r>
                        <a:rPr lang="en-US" sz="1200" baseline="0" dirty="0" smtClean="0"/>
                        <a:t>(mirrored)</a:t>
                      </a:r>
                      <a:endParaRPr lang="en-US" sz="1200" dirty="0"/>
                    </a:p>
                  </a:txBody>
                  <a:tcPr marL="68580" marR="68580" marT="34290" marB="34290"/>
                </a:tc>
                <a:tc>
                  <a:txBody>
                    <a:bodyPr/>
                    <a:lstStyle/>
                    <a:p>
                      <a:pPr algn="r"/>
                      <a:r>
                        <a:rPr lang="en-US" sz="1400" dirty="0" smtClean="0"/>
                        <a:t>Min 1 TB</a:t>
                      </a:r>
                      <a:endParaRPr lang="en-US" sz="1400" dirty="0"/>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smtClean="0"/>
                        <a:t>/staging/</a:t>
                      </a:r>
                      <a:r>
                        <a:rPr lang="en-US" sz="1400" dirty="0" err="1" smtClean="0"/>
                        <a:t>leuven</a:t>
                      </a:r>
                      <a:r>
                        <a:rPr lang="en-US" sz="1400" dirty="0" smtClean="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smtClean="0"/>
                        <a:t>GPFS</a:t>
                      </a:r>
                      <a:endParaRPr lang="en-US" sz="1400" dirty="0"/>
                    </a:p>
                  </a:txBody>
                  <a:tcPr marL="68580" marR="68580" marT="34290" marB="34290"/>
                </a:tc>
                <a:tc>
                  <a:txBody>
                    <a:bodyPr/>
                    <a:lstStyle/>
                    <a:p>
                      <a:pPr algn="ctr"/>
                      <a:r>
                        <a:rPr lang="en-US" sz="1400" dirty="0" smtClean="0"/>
                        <a:t>Private</a:t>
                      </a:r>
                      <a:endParaRPr lang="en-US" sz="1400" dirty="0"/>
                    </a:p>
                  </a:txBody>
                  <a:tcPr marL="68580" marR="68580" marT="34290" marB="34290"/>
                </a:tc>
                <a:tc>
                  <a:txBody>
                    <a:bodyPr/>
                    <a:lstStyle/>
                    <a:p>
                      <a:pPr algn="ctr"/>
                      <a:r>
                        <a:rPr lang="en-US" sz="1400" dirty="0" smtClean="0"/>
                        <a:t>NO</a:t>
                      </a:r>
                      <a:endParaRPr lang="en-US" sz="1400" dirty="0"/>
                    </a:p>
                  </a:txBody>
                  <a:tcPr marL="68580" marR="68580" marT="34290" marB="34290"/>
                </a:tc>
                <a:tc>
                  <a:txBody>
                    <a:bodyPr/>
                    <a:lstStyle/>
                    <a:p>
                      <a:pPr algn="r"/>
                      <a:r>
                        <a:rPr lang="en-US" sz="1400" dirty="0" smtClean="0"/>
                        <a:t>Min 1 TB</a:t>
                      </a:r>
                      <a:endParaRPr lang="en-US" sz="1400" dirty="0"/>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r>
                <a:rPr lang="en-US" sz="1400" dirty="0" smtClean="0"/>
                <a:t/>
              </a:r>
              <a:br>
                <a:rPr lang="en-US" sz="1400" dirty="0" smtClean="0"/>
              </a:br>
              <a:r>
                <a:rPr lang="pl-PL" sz="1400" dirty="0" smtClean="0"/>
                <a:t>(</a:t>
              </a:r>
              <a:r>
                <a:rPr lang="pl-PL" sz="1400" dirty="0" err="1"/>
                <a:t>mount</a:t>
              </a:r>
              <a:r>
                <a:rPr lang="pl-PL" sz="1400" dirty="0"/>
                <a:t> point </a:t>
              </a:r>
              <a:r>
                <a:rPr lang="pl-PL" sz="1400" dirty="0" err="1"/>
                <a:t>can</a:t>
              </a:r>
              <a:r>
                <a:rPr lang="pl-PL" sz="1400" dirty="0"/>
                <a:t> </a:t>
              </a:r>
              <a:r>
                <a:rPr lang="pl-PL" sz="1400" dirty="0" err="1" smtClean="0"/>
                <a:t>change</a:t>
              </a:r>
              <a:r>
                <a:rPr lang="pl-PL" sz="1400" dirty="0" smtClean="0"/>
                <a:t>)</a:t>
              </a:r>
              <a:endParaRPr lang="en-US" sz="1400" dirty="0"/>
            </a:p>
            <a:p>
              <a:endParaRPr lang="en-US" sz="1400" dirty="0"/>
            </a:p>
            <a:p>
              <a:r>
                <a:rPr lang="en-US" sz="1400" dirty="0"/>
                <a:t>Use $VSC_HOME </a:t>
              </a:r>
              <a:r>
                <a:rPr lang="en-US" sz="1400" dirty="0" smtClean="0"/>
                <a:t>for /user/</a:t>
              </a:r>
              <a:r>
                <a:rPr lang="en-US" sz="1400" dirty="0" err="1" smtClean="0"/>
                <a:t>leuven</a:t>
              </a:r>
              <a:r>
                <a:rPr lang="en-US" sz="1400" dirty="0" smtClean="0"/>
                <a:t>/304/vsc30468</a:t>
              </a:r>
              <a:endParaRPr lang="en-US" sz="1400" dirty="0"/>
            </a:p>
            <a:p>
              <a:r>
                <a:rPr lang="en-US" sz="1400" dirty="0"/>
                <a:t> </a:t>
              </a:r>
              <a:r>
                <a:rPr lang="en-US" sz="1400" dirty="0" smtClean="0"/>
                <a:t>       $</a:t>
              </a:r>
              <a:r>
                <a:rPr lang="en-US" sz="1400" dirty="0"/>
                <a:t>VSC_DATA </a:t>
              </a:r>
              <a:r>
                <a:rPr lang="en-US" sz="1400" dirty="0" smtClean="0"/>
                <a:t> for /data/</a:t>
              </a:r>
              <a:r>
                <a:rPr lang="en-US" sz="1400" dirty="0" err="1" smtClean="0"/>
                <a:t>leuven</a:t>
              </a:r>
              <a:r>
                <a:rPr lang="en-US" sz="1400" dirty="0" smtClean="0"/>
                <a:t>/304/vsc30468</a:t>
              </a:r>
              <a:endParaRPr lang="en-US" sz="1400" dirty="0"/>
            </a:p>
            <a:p>
              <a:r>
                <a:rPr lang="en-US" sz="1400" dirty="0"/>
                <a:t> </a:t>
              </a:r>
              <a:r>
                <a:rPr lang="en-US" sz="1400" dirty="0" smtClean="0"/>
                <a:t>       $</a:t>
              </a:r>
              <a:r>
                <a:rPr lang="en-US" sz="1400" dirty="0"/>
                <a:t>VSC_SCRATCH </a:t>
              </a:r>
              <a:r>
                <a:rPr lang="en-US" sz="1400" dirty="0" smtClean="0"/>
                <a:t> for /scratch/</a:t>
              </a:r>
              <a:r>
                <a:rPr lang="en-US" sz="1400" dirty="0" err="1" smtClean="0"/>
                <a:t>leuven</a:t>
              </a:r>
              <a:r>
                <a:rPr lang="en-US" sz="1400" dirty="0" smtClean="0"/>
                <a:t>/304/vsc30468</a:t>
              </a:r>
              <a:endParaRPr lang="en-US" sz="1400" dirty="0"/>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smtClean="0">
                <a:solidFill>
                  <a:schemeClr val="tx2"/>
                </a:solidFill>
                <a:latin typeface="Courier New" panose="02070309020205020404" pitchFamily="49" charset="0"/>
                <a:cs typeface="Courier New" panose="02070309020205020404" pitchFamily="49" charset="0"/>
              </a:rPr>
              <a:t>$</a:t>
            </a:r>
            <a:r>
              <a:rPr lang="en-US" sz="1500" dirty="0" smtClean="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43</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smtClean="0"/>
                <a:t>Scientist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smtClean="0"/>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smtClean="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mod="1">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smtClean="0"/>
              <a:t> To develop and/or compile code and/or software</a:t>
            </a:r>
          </a:p>
          <a:p>
            <a:pPr>
              <a:buFont typeface="Wingdings" panose="05000000000000000000" pitchFamily="2" charset="2"/>
              <a:buChar char="q"/>
            </a:pPr>
            <a:r>
              <a:rPr lang="en-US" dirty="0"/>
              <a:t> </a:t>
            </a:r>
            <a:r>
              <a:rPr lang="en-US" dirty="0" smtClean="0"/>
              <a:t>To check your storage and credit balance</a:t>
            </a:r>
          </a:p>
          <a:p>
            <a:pPr>
              <a:buFont typeface="Wingdings" panose="05000000000000000000" pitchFamily="2" charset="2"/>
              <a:buChar char="q"/>
            </a:pPr>
            <a:r>
              <a:rPr lang="en-US" dirty="0"/>
              <a:t> </a:t>
            </a:r>
            <a:r>
              <a:rPr lang="en-US" dirty="0" smtClean="0"/>
              <a:t>To manage jobs (submit, check status, debug, resubmit, …)</a:t>
            </a:r>
          </a:p>
          <a:p>
            <a:pPr>
              <a:buFont typeface="Wingdings" panose="05000000000000000000" pitchFamily="2" charset="2"/>
              <a:buChar char="q"/>
            </a:pPr>
            <a:r>
              <a:rPr lang="en-US" dirty="0"/>
              <a:t> </a:t>
            </a:r>
            <a:r>
              <a:rPr lang="en-US" dirty="0" smtClean="0"/>
              <a:t>To move data around</a:t>
            </a:r>
            <a:br>
              <a:rPr lang="en-US" dirty="0" smtClean="0"/>
            </a:br>
            <a:r>
              <a:rPr lang="en-US" dirty="0" smtClean="0"/>
              <a:t>  within VSC: use data, scratch, staging, archive </a:t>
            </a:r>
            <a:r>
              <a:rPr lang="nl-BE" dirty="0" smtClean="0"/>
              <a:t/>
            </a:r>
            <a:br>
              <a:rPr lang="nl-BE" dirty="0" smtClean="0"/>
            </a:br>
            <a:r>
              <a:rPr lang="nl-BE" dirty="0" smtClean="0"/>
              <a:t>  </a:t>
            </a:r>
            <a:r>
              <a:rPr lang="nl-BE" dirty="0" err="1" smtClean="0"/>
              <a:t>outside</a:t>
            </a:r>
            <a:r>
              <a:rPr lang="nl-BE" dirty="0" smtClean="0"/>
              <a:t> VSC: copy/sync </a:t>
            </a:r>
            <a:r>
              <a:rPr lang="nl-BE" dirty="0" err="1" smtClean="0"/>
              <a:t>from</a:t>
            </a:r>
            <a:r>
              <a:rPr lang="nl-BE" dirty="0" smtClean="0"/>
              <a:t>/</a:t>
            </a:r>
            <a:r>
              <a:rPr lang="nl-BE" dirty="0" err="1" smtClean="0"/>
              <a:t>to</a:t>
            </a:r>
            <a:r>
              <a:rPr lang="nl-BE" dirty="0" smtClean="0"/>
              <a:t> </a:t>
            </a:r>
            <a:r>
              <a:rPr lang="nl-BE" dirty="0" err="1" smtClean="0"/>
              <a:t>your</a:t>
            </a:r>
            <a:r>
              <a:rPr lang="nl-BE" dirty="0" smtClean="0"/>
              <a:t> </a:t>
            </a:r>
            <a:r>
              <a:rPr lang="nl-BE" dirty="0" err="1" smtClean="0"/>
              <a:t>local</a:t>
            </a:r>
            <a:r>
              <a:rPr lang="nl-BE" dirty="0" smtClean="0"/>
              <a:t> storage</a:t>
            </a:r>
          </a:p>
          <a:p>
            <a:pPr>
              <a:buFont typeface="Wingdings" panose="05000000000000000000" pitchFamily="2" charset="2"/>
              <a:buChar char="q"/>
            </a:pPr>
            <a:r>
              <a:rPr lang="nl-BE" dirty="0" smtClean="0"/>
              <a:t> </a:t>
            </a:r>
            <a:r>
              <a:rPr lang="nl-BE" dirty="0" err="1" smtClean="0"/>
              <a:t>To</a:t>
            </a:r>
            <a:r>
              <a:rPr lang="nl-BE" dirty="0" smtClean="0"/>
              <a:t> pre-</a:t>
            </a:r>
            <a:r>
              <a:rPr lang="nl-BE" dirty="0" err="1" smtClean="0"/>
              <a:t>process</a:t>
            </a:r>
            <a:r>
              <a:rPr lang="nl-BE" dirty="0" smtClean="0"/>
              <a:t> or post-</a:t>
            </a:r>
            <a:r>
              <a:rPr lang="nl-BE" dirty="0" err="1" smtClean="0"/>
              <a:t>process</a:t>
            </a:r>
            <a:r>
              <a:rPr lang="nl-BE" dirty="0" smtClean="0"/>
              <a:t> </a:t>
            </a:r>
            <a:r>
              <a:rPr lang="nl-BE" dirty="0" err="1" smtClean="0"/>
              <a:t>your</a:t>
            </a:r>
            <a:r>
              <a:rPr lang="nl-BE" dirty="0" smtClean="0"/>
              <a:t> data/jobs</a:t>
            </a:r>
          </a:p>
          <a:p>
            <a:pPr>
              <a:buFont typeface="Wingdings" panose="05000000000000000000" pitchFamily="2" charset="2"/>
              <a:buChar char="q"/>
            </a:pPr>
            <a:r>
              <a:rPr lang="en-US" dirty="0"/>
              <a:t> </a:t>
            </a:r>
            <a:r>
              <a:rPr lang="en-US" dirty="0" smtClean="0"/>
              <a:t>To visualize your data</a:t>
            </a:r>
          </a:p>
          <a:p>
            <a:pPr>
              <a:buFont typeface="Wingdings" panose="05000000000000000000" pitchFamily="2" charset="2"/>
              <a:buChar char="q"/>
            </a:pPr>
            <a:r>
              <a:rPr lang="en-US" dirty="0" smtClean="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smtClean="0"/>
              <a:t>Login nodes are shared resources </a:t>
            </a:r>
          </a:p>
          <a:p>
            <a:pPr marL="285750" indent="-285750">
              <a:buFont typeface="Wingdings" panose="05000000000000000000" pitchFamily="2" charset="2"/>
              <a:buChar char="q"/>
            </a:pPr>
            <a:r>
              <a:rPr lang="en-US" b="1" dirty="0" smtClean="0">
                <a:solidFill>
                  <a:srgbClr val="FF0000"/>
                </a:solidFill>
              </a:rPr>
              <a:t>Do not </a:t>
            </a:r>
            <a:r>
              <a:rPr lang="en-US" dirty="0" smtClean="0"/>
              <a:t>execute heavy-lifting tasks (core, memory) </a:t>
            </a:r>
          </a:p>
          <a:p>
            <a:pPr marL="285750" indent="-285750">
              <a:buFont typeface="Wingdings" panose="05000000000000000000" pitchFamily="2" charset="2"/>
              <a:buChar char="q"/>
            </a:pPr>
            <a:r>
              <a:rPr lang="en-US" dirty="0" smtClean="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45</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smtClean="0"/>
              <a:t>Windows: </a:t>
            </a:r>
            <a:r>
              <a:rPr lang="en-US" dirty="0" err="1" smtClean="0">
                <a:hlinkClick r:id="rId2"/>
              </a:rPr>
              <a:t>PuTTY</a:t>
            </a:r>
            <a:r>
              <a:rPr lang="en-US" dirty="0" smtClean="0"/>
              <a:t> or </a:t>
            </a:r>
            <a:r>
              <a:rPr lang="en-US" dirty="0" err="1" smtClean="0">
                <a:hlinkClick r:id="rId3"/>
              </a:rPr>
              <a:t>MobaXterm</a:t>
            </a:r>
            <a:r>
              <a:rPr lang="en-US" dirty="0" smtClean="0"/>
              <a:t> or NX</a:t>
            </a:r>
            <a:br>
              <a:rPr lang="en-US" dirty="0" smtClean="0"/>
            </a:br>
            <a:r>
              <a:rPr lang="en-US" dirty="0" smtClean="0"/>
              <a:t>Linux/Mac: </a:t>
            </a:r>
            <a:r>
              <a:rPr lang="en-US" dirty="0" smtClean="0">
                <a:hlinkClick r:id="rId4"/>
              </a:rPr>
              <a:t>terminal</a:t>
            </a:r>
            <a:r>
              <a:rPr lang="en-US" dirty="0" smtClean="0"/>
              <a:t> or NX</a:t>
            </a:r>
          </a:p>
          <a:p>
            <a:r>
              <a:rPr lang="en-US" dirty="0" smtClean="0"/>
              <a:t>To login, </a:t>
            </a:r>
            <a:r>
              <a:rPr lang="en-US" dirty="0"/>
              <a:t>you need </a:t>
            </a:r>
            <a:r>
              <a:rPr lang="en-US" dirty="0" smtClean="0"/>
              <a:t>an active VSC </a:t>
            </a:r>
            <a:r>
              <a:rPr lang="en-US" dirty="0"/>
              <a:t>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smtClean="0"/>
              <a:t>Login Hosts on Different Machines/partitions</a:t>
            </a:r>
            <a:endParaRPr lang="nl-BE" dirty="0"/>
          </a:p>
        </p:txBody>
      </p:sp>
      <p:graphicFrame>
        <p:nvGraphicFramePr>
          <p:cNvPr id="20" name="Table 19"/>
          <p:cNvGraphicFramePr>
            <a:graphicFrameLocks noGrp="1"/>
          </p:cNvGraphicFramePr>
          <p:nvPr>
            <p:extLst/>
          </p:nvPr>
        </p:nvGraphicFramePr>
        <p:xfrm>
          <a:off x="1643803" y="2492896"/>
          <a:ext cx="7848872" cy="349504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smtClean="0"/>
                        <a:t>Cluster / Partition</a:t>
                      </a:r>
                      <a:endParaRPr lang="nl-BE" dirty="0"/>
                    </a:p>
                  </a:txBody>
                  <a:tcPr/>
                </a:tc>
                <a:tc>
                  <a:txBody>
                    <a:bodyPr/>
                    <a:lstStyle/>
                    <a:p>
                      <a:r>
                        <a:rPr lang="en-US" smtClean="0"/>
                        <a:t>&lt;hostname&gt;</a:t>
                      </a:r>
                      <a:endParaRPr lang="nl-BE"/>
                    </a:p>
                  </a:txBody>
                  <a:tcPr/>
                </a:tc>
                <a:tc>
                  <a:txBody>
                    <a:bodyPr/>
                    <a:lstStyle/>
                    <a:p>
                      <a:r>
                        <a:rPr lang="en-US" smtClean="0"/>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smtClean="0"/>
                        <a:t>ThinKing</a:t>
                      </a:r>
                      <a:endParaRPr lang="nl-BE" dirty="0"/>
                    </a:p>
                  </a:txBody>
                  <a:tcPr/>
                </a:tc>
                <a:tc>
                  <a:txBody>
                    <a:bodyPr/>
                    <a:lstStyle/>
                    <a:p>
                      <a:r>
                        <a:rPr lang="en-US" dirty="0" smtClean="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smtClean="0">
                          <a:latin typeface="Courier New" panose="02070309020205020404" pitchFamily="49" charset="0"/>
                          <a:cs typeface="Courier New" panose="02070309020205020404" pitchFamily="49" charset="0"/>
                        </a:rPr>
                        <a:t>login7-tier2.hpc.kuleuven.be</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smtClean="0"/>
                        <a:t>Haswell</a:t>
                      </a:r>
                      <a:r>
                        <a:rPr lang="en-US" dirty="0" smtClean="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smtClean="0"/>
                        <a:t>Genius</a:t>
                      </a:r>
                      <a:endParaRPr lang="nl-BE" dirty="0"/>
                    </a:p>
                  </a:txBody>
                  <a:tcPr/>
                </a:tc>
                <a:tc>
                  <a:txBody>
                    <a:bodyPr/>
                    <a:lstStyle/>
                    <a:p>
                      <a:r>
                        <a:rPr lang="en-US" b="1" dirty="0" smtClean="0">
                          <a:latin typeface="Courier New" panose="02070309020205020404" pitchFamily="49" charset="0"/>
                          <a:cs typeface="Courier New" panose="02070309020205020404" pitchFamily="49" charset="0"/>
                        </a:rPr>
                        <a:t>login.hpc.kuleuven.be</a:t>
                      </a:r>
                      <a:br>
                        <a:rPr lang="en-US" b="1" dirty="0" smtClean="0">
                          <a:latin typeface="Courier New" panose="02070309020205020404" pitchFamily="49" charset="0"/>
                          <a:cs typeface="Courier New" panose="02070309020205020404" pitchFamily="49" charset="0"/>
                        </a:rPr>
                      </a:br>
                      <a:r>
                        <a:rPr lang="en-US" b="0" dirty="0" smtClean="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smtClean="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smtClean="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smtClean="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smtClean="0"/>
                        <a:t>Nvidia</a:t>
                      </a:r>
                      <a:r>
                        <a:rPr lang="en-US" baseline="0" dirty="0" smtClean="0"/>
                        <a:t> </a:t>
                      </a:r>
                      <a:r>
                        <a:rPr lang="en-US" baseline="0" dirty="0" err="1" smtClean="0"/>
                        <a:t>Quadro</a:t>
                      </a:r>
                      <a:r>
                        <a:rPr lang="en-US" baseline="0" dirty="0" smtClean="0"/>
                        <a:t> P6000</a:t>
                      </a:r>
                    </a:p>
                  </a:txBody>
                  <a:tcPr/>
                </a:tc>
                <a:extLst>
                  <a:ext uri="{0D108BD9-81ED-4DB2-BD59-A6C34878D82A}">
                    <a16:rowId xmlns:a16="http://schemas.microsoft.com/office/drawing/2014/main" val="2605234728"/>
                  </a:ext>
                </a:extLst>
              </a:tr>
              <a:tr h="370840">
                <a:tc>
                  <a:txBody>
                    <a:bodyPr/>
                    <a:lstStyle/>
                    <a:p>
                      <a:r>
                        <a:rPr lang="en-US" dirty="0" smtClean="0"/>
                        <a:t>Superdome</a:t>
                      </a:r>
                      <a:endParaRPr lang="nl-BE" dirty="0"/>
                    </a:p>
                  </a:txBody>
                  <a:tcPr/>
                </a:tc>
                <a:tc>
                  <a:txBody>
                    <a:bodyPr/>
                    <a:lstStyle/>
                    <a:p>
                      <a:r>
                        <a:rPr lang="en-US" b="0" dirty="0" smtClean="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smtClean="0">
                          <a:latin typeface="Courier New" panose="02070309020205020404" pitchFamily="49" charset="0"/>
                          <a:cs typeface="Courier New" panose="02070309020205020404" pitchFamily="49" charset="0"/>
                        </a:rPr>
                        <a:t>module load superdome; partition=superdome</a:t>
                      </a:r>
                    </a:p>
                  </a:txBody>
                  <a:tcPr/>
                </a:tc>
                <a:extLst>
                  <a:ext uri="{0D108BD9-81ED-4DB2-BD59-A6C34878D82A}">
                    <a16:rowId xmlns:a16="http://schemas.microsoft.com/office/drawing/2014/main" val="1572608004"/>
                  </a:ext>
                </a:extLst>
              </a:tr>
              <a:tr h="370840">
                <a:tc>
                  <a:txBody>
                    <a:bodyPr/>
                    <a:lstStyle/>
                    <a:p>
                      <a:r>
                        <a:rPr lang="en-US" dirty="0" smtClean="0"/>
                        <a:t>AMD</a:t>
                      </a:r>
                      <a:endParaRPr lang="nl-BE" dirty="0"/>
                    </a:p>
                  </a:txBody>
                  <a:tcPr/>
                </a:tc>
                <a:tc>
                  <a:txBody>
                    <a:bodyPr/>
                    <a:lstStyle/>
                    <a:p>
                      <a:r>
                        <a:rPr lang="en-US" b="0" dirty="0" smtClean="0">
                          <a:latin typeface="+mn-lt"/>
                          <a:cs typeface="Courier New" panose="02070309020205020404" pitchFamily="49" charset="0"/>
                        </a:rPr>
                        <a:t>Any Genius</a:t>
                      </a:r>
                      <a:r>
                        <a:rPr lang="en-US" b="0" baseline="0" dirty="0" smtClean="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dirty="0" smtClean="0">
                          <a:latin typeface="Courier New" panose="02070309020205020404" pitchFamily="49" charset="0"/>
                          <a:cs typeface="Courier New" panose="02070309020205020404" pitchFamily="49" charset="0"/>
                        </a:rPr>
                        <a:t>Partition=</a:t>
                      </a:r>
                      <a:r>
                        <a:rPr lang="en-US" baseline="0" dirty="0" err="1" smtClean="0">
                          <a:latin typeface="Courier New" panose="02070309020205020404" pitchFamily="49" charset="0"/>
                          <a:cs typeface="Courier New" panose="02070309020205020404" pitchFamily="49" charset="0"/>
                        </a:rPr>
                        <a:t>amd</a:t>
                      </a:r>
                      <a:endParaRPr lang="en-US" baseline="0" dirty="0" smtClean="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smtClean="0">
                <a:solidFill>
                  <a:schemeClr val="bg1"/>
                </a:solidFill>
                <a:ea typeface="Roboto" panose="02000000000000000000" pitchFamily="2" charset="0"/>
              </a:rPr>
              <a:t>PuTTY</a:t>
            </a:r>
            <a:endParaRPr lang="en-US" sz="2400" b="1" dirty="0" smtClean="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46</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a:t>
            </a:r>
            <a:r>
              <a:rPr lang="en-US" sz="3200" b="1" dirty="0" err="1" smtClean="0">
                <a:solidFill>
                  <a:schemeClr val="accent6">
                    <a:lumMod val="50000"/>
                  </a:schemeClr>
                </a:solidFill>
                <a:ea typeface="Roboto" panose="02000000000000000000" pitchFamily="2" charset="0"/>
              </a:rPr>
              <a:t>PuTTY</a:t>
            </a:r>
            <a:r>
              <a:rPr lang="en-US" sz="3200" b="1" dirty="0" smtClean="0">
                <a:solidFill>
                  <a:schemeClr val="accent6">
                    <a:lumMod val="50000"/>
                  </a:schemeClr>
                </a:solidFill>
                <a:ea typeface="Roboto" panose="02000000000000000000" pitchFamily="2" charset="0"/>
              </a:rPr>
              <a:t> in 12 Clicks</a:t>
            </a:r>
            <a:br>
              <a:rPr lang="en-US" sz="3200" b="1" dirty="0" smtClean="0">
                <a:solidFill>
                  <a:schemeClr val="accent6">
                    <a:lumMod val="50000"/>
                  </a:schemeClr>
                </a:solidFill>
                <a:ea typeface="Roboto" panose="02000000000000000000" pitchFamily="2" charset="0"/>
              </a:rPr>
            </a:br>
            <a:r>
              <a:rPr lang="en-US" sz="2000" b="1" dirty="0" smtClean="0">
                <a:solidFill>
                  <a:schemeClr val="accent6">
                    <a:lumMod val="50000"/>
                  </a:schemeClr>
                </a:solidFill>
                <a:ea typeface="Roboto" panose="02000000000000000000" pitchFamily="2" charset="0"/>
              </a:rPr>
              <a:t>(Windows only)</a:t>
            </a:r>
            <a:endParaRPr lang="en-US" sz="2000" b="1" dirty="0">
              <a:solidFill>
                <a:schemeClr val="accent6">
                  <a:lumMod val="50000"/>
                </a:schemeClr>
              </a:solidFill>
              <a:ea typeface="Roboto" panose="02000000000000000000" pitchFamily="2" charset="0"/>
            </a:endParaRP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a:t>
            </a:r>
            <a:r>
              <a:rPr lang="en-US" sz="3200" b="1" dirty="0" err="1" smtClean="0">
                <a:solidFill>
                  <a:schemeClr val="accent6">
                    <a:lumMod val="50000"/>
                  </a:schemeClr>
                </a:solidFill>
                <a:ea typeface="Roboto" panose="02000000000000000000" pitchFamily="2" charset="0"/>
              </a:rPr>
              <a:t>PuTTY</a:t>
            </a:r>
            <a:r>
              <a:rPr lang="en-US" sz="3200" b="1" dirty="0" smtClean="0">
                <a:solidFill>
                  <a:schemeClr val="accent6">
                    <a:lumMod val="50000"/>
                  </a:schemeClr>
                </a:solidFill>
                <a:ea typeface="Roboto" panose="02000000000000000000" pitchFamily="2" charset="0"/>
              </a:rPr>
              <a:t> in 12 </a:t>
            </a:r>
            <a:r>
              <a:rPr lang="en-US" sz="3200" b="1" dirty="0">
                <a:solidFill>
                  <a:schemeClr val="accent6">
                    <a:lumMod val="50000"/>
                  </a:schemeClr>
                </a:solidFill>
                <a:ea typeface="Roboto" panose="02000000000000000000" pitchFamily="2" charset="0"/>
              </a:rPr>
              <a:t>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a:t>
            </a:r>
            <a:r>
              <a:rPr lang="en-US" sz="3200" b="1" dirty="0" err="1" smtClean="0">
                <a:solidFill>
                  <a:schemeClr val="accent6">
                    <a:lumMod val="50000"/>
                  </a:schemeClr>
                </a:solidFill>
                <a:ea typeface="Roboto" panose="02000000000000000000" pitchFamily="2" charset="0"/>
              </a:rPr>
              <a:t>PuTTY</a:t>
            </a:r>
            <a:r>
              <a:rPr lang="en-US" sz="3200" b="1" dirty="0" smtClean="0">
                <a:solidFill>
                  <a:schemeClr val="accent6">
                    <a:lumMod val="50000"/>
                  </a:schemeClr>
                </a:solidFill>
                <a:ea typeface="Roboto" panose="02000000000000000000" pitchFamily="2" charset="0"/>
              </a:rPr>
              <a:t> in 12 </a:t>
            </a:r>
            <a:r>
              <a:rPr lang="en-US" sz="3200" b="1" dirty="0">
                <a:solidFill>
                  <a:schemeClr val="accent6">
                    <a:lumMod val="50000"/>
                  </a:schemeClr>
                </a:solidFill>
                <a:ea typeface="Roboto" panose="02000000000000000000" pitchFamily="2" charset="0"/>
              </a:rPr>
              <a:t>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smtClean="0"/>
                <a:t>If </a:t>
              </a:r>
              <a:r>
                <a:rPr lang="en-US" dirty="0" err="1" smtClean="0"/>
                <a:t>PuTTY</a:t>
              </a:r>
              <a:r>
                <a:rPr lang="en-US" dirty="0" smtClean="0"/>
                <a:t> asks for </a:t>
              </a:r>
              <a:r>
                <a:rPr lang="en-US" b="1" dirty="0" smtClean="0">
                  <a:solidFill>
                    <a:srgbClr val="FF0000"/>
                  </a:solidFill>
                </a:rPr>
                <a:t>password</a:t>
              </a:r>
              <a:r>
                <a:rPr lang="en-US" dirty="0" smtClean="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smtClean="0">
                <a:solidFill>
                  <a:schemeClr val="tx1"/>
                </a:solidFill>
              </a:rPr>
              <a:t>What is the VSC?</a:t>
            </a:r>
            <a:endParaRPr lang="pl-PL" altLang="en-US" dirty="0" smtClean="0">
              <a:solidFill>
                <a:schemeClr val="tx1"/>
              </a:solidFill>
            </a:endParaRPr>
          </a:p>
          <a:p>
            <a:pPr eaLnBrk="1" hangingPunct="1"/>
            <a:r>
              <a:rPr lang="en-US" altLang="en-US" dirty="0" smtClean="0"/>
              <a:t>What is a cluster?</a:t>
            </a:r>
          </a:p>
          <a:p>
            <a:pPr eaLnBrk="1" hangingPunct="1"/>
            <a:r>
              <a:rPr lang="en-US" altLang="en-US" dirty="0" smtClean="0"/>
              <a:t>Genius Cluster</a:t>
            </a:r>
          </a:p>
          <a:p>
            <a:pPr eaLnBrk="1" hangingPunct="1"/>
            <a:r>
              <a:rPr lang="en-US" altLang="en-US" dirty="0" smtClean="0"/>
              <a:t>Storage</a:t>
            </a:r>
          </a:p>
          <a:p>
            <a:pPr eaLnBrk="1" hangingPunct="1"/>
            <a:r>
              <a:rPr lang="en-US" altLang="en-US" dirty="0" smtClean="0"/>
              <a:t>Login nodes</a:t>
            </a:r>
          </a:p>
          <a:p>
            <a:pPr eaLnBrk="1" hangingPunct="1"/>
            <a:r>
              <a:rPr lang="en-US" altLang="en-US" dirty="0" smtClean="0"/>
              <a:t>Connection Setup</a:t>
            </a:r>
          </a:p>
          <a:p>
            <a:pPr eaLnBrk="1" hangingPunct="1"/>
            <a:r>
              <a:rPr lang="en-US" altLang="en-US" dirty="0" smtClean="0"/>
              <a:t>Software environment</a:t>
            </a:r>
          </a:p>
          <a:p>
            <a:pPr eaLnBrk="1" hangingPunct="1"/>
            <a:r>
              <a:rPr lang="en-US" altLang="en-US" dirty="0" smtClean="0"/>
              <a:t>How to submit jobs?</a:t>
            </a:r>
          </a:p>
          <a:p>
            <a:pPr eaLnBrk="1" hangingPunct="1"/>
            <a:r>
              <a:rPr lang="en-US" altLang="en-US" dirty="0" smtClean="0"/>
              <a:t>Dedicated hardware</a:t>
            </a:r>
          </a:p>
          <a:p>
            <a:pPr eaLnBrk="1" hangingPunct="1"/>
            <a:r>
              <a:rPr lang="en-US" altLang="en-US" dirty="0" smtClean="0"/>
              <a:t>How to choose resources?</a:t>
            </a:r>
          </a:p>
          <a:p>
            <a:pPr eaLnBrk="1" hangingPunct="1"/>
            <a:r>
              <a:rPr lang="en-US" altLang="en-US" dirty="0" smtClean="0"/>
              <a:t>Optional material</a:t>
            </a:r>
            <a:br>
              <a:rPr lang="en-US" altLang="en-US" dirty="0" smtClean="0"/>
            </a:br>
            <a:r>
              <a:rPr lang="en-US" altLang="en-US" dirty="0" smtClean="0"/>
              <a:t>- Linux in brief</a:t>
            </a:r>
            <a:br>
              <a:rPr lang="en-US" altLang="en-US" dirty="0" smtClean="0"/>
            </a:br>
            <a:r>
              <a:rPr lang="en-US" altLang="en-US" dirty="0" smtClean="0"/>
              <a:t>- </a:t>
            </a:r>
            <a:r>
              <a:rPr lang="en-US" altLang="en-US" dirty="0" err="1" smtClean="0"/>
              <a:t>Conda</a:t>
            </a:r>
            <a:r>
              <a:rPr lang="en-US" altLang="en-US" dirty="0" smtClean="0"/>
              <a:t> for Python and R</a:t>
            </a:r>
            <a:br>
              <a:rPr lang="en-US" altLang="en-US" dirty="0" smtClean="0"/>
            </a:br>
            <a:r>
              <a:rPr lang="en-US" altLang="en-US" dirty="0" smtClean="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smtClean="0"/>
              <a:t>Outline</a:t>
            </a:r>
            <a:endParaRPr lang="en-US" altLang="en-US" sz="3600" dirty="0" smtClean="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spd="slow" p14:dur="2000" advTm="2363"/>
    </mc:Choice>
    <mc:Fallback xmlns="">
      <p:transition spd="slow" advTm="2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3"/>
                </p:tgtEl>
              </p:cMediaNode>
            </p:audio>
          </p:childTnLst>
        </p:cTn>
      </p:par>
    </p:tnLst>
    <p:bldLst>
      <p:bldP spid="122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50</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smtClean="0">
                <a:solidFill>
                  <a:srgbClr val="FF0000"/>
                </a:solidFill>
              </a:rPr>
              <a:t>password</a:t>
            </a:r>
            <a:r>
              <a:rPr lang="en-US" dirty="0" smtClean="0">
                <a:solidFill>
                  <a:srgbClr val="1D8DB0"/>
                </a:solidFill>
              </a:rPr>
              <a:t>, </a:t>
            </a:r>
            <a:r>
              <a:rPr lang="pl-PL" smtClean="0">
                <a:solidFill>
                  <a:srgbClr val="1D8DB0"/>
                </a:solidFill>
              </a:rPr>
              <a:t>please </a:t>
            </a:r>
            <a:r>
              <a:rPr lang="pl-PL" dirty="0">
                <a:solidFill>
                  <a:srgbClr val="1D8DB0"/>
                </a:solidFill>
              </a:rPr>
              <a:t>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a:t>
            </a:r>
            <a:r>
              <a:rPr lang="pl-PL">
                <a:solidFill>
                  <a:srgbClr val="1D8DB0"/>
                </a:solidFill>
              </a:rPr>
              <a:t>for </a:t>
            </a:r>
            <a:r>
              <a:rPr lang="pl-PL" smtClean="0">
                <a:solidFill>
                  <a:srgbClr val="1D8DB0"/>
                </a:solidFill>
              </a:rPr>
              <a:t>24h</a:t>
            </a:r>
            <a:r>
              <a:rPr lang="en-US" smtClean="0">
                <a:solidFill>
                  <a:srgbClr val="1D8DB0"/>
                </a:solidFill>
              </a:rPr>
              <a:t>.</a:t>
            </a:r>
            <a:endParaRPr lang="en-US" dirty="0">
              <a:solidFill>
                <a:srgbClr val="1D8DB0"/>
              </a:solidFill>
            </a:endParaRP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Connecting via Terminal</a:t>
            </a:r>
            <a:br>
              <a:rPr lang="en-US" sz="3200" b="1" dirty="0" smtClean="0">
                <a:solidFill>
                  <a:schemeClr val="accent6">
                    <a:lumMod val="50000"/>
                  </a:schemeClr>
                </a:solidFill>
                <a:ea typeface="Roboto" panose="02000000000000000000" pitchFamily="2" charset="0"/>
              </a:rPr>
            </a:br>
            <a:r>
              <a:rPr lang="en-US" sz="2000" b="1" dirty="0" smtClean="0">
                <a:solidFill>
                  <a:schemeClr val="accent6">
                    <a:lumMod val="50000"/>
                  </a:schemeClr>
                </a:solidFill>
                <a:ea typeface="Roboto" panose="02000000000000000000" pitchFamily="2" charset="0"/>
              </a:rPr>
              <a:t>(Linux and Mac)</a:t>
            </a:r>
            <a:endParaRPr lang="en-US" sz="2000" b="1" dirty="0">
              <a:solidFill>
                <a:schemeClr val="accent6">
                  <a:lumMod val="50000"/>
                </a:schemeClr>
              </a:solidFill>
              <a:ea typeface="Roboto" panose="02000000000000000000" pitchFamily="2" charset="0"/>
            </a:endParaRPr>
          </a:p>
        </p:txBody>
      </p:sp>
      <p:sp>
        <p:nvSpPr>
          <p:cNvPr id="9" name="Content Placeholder 8"/>
          <p:cNvSpPr>
            <a:spLocks noGrp="1"/>
          </p:cNvSpPr>
          <p:nvPr>
            <p:ph idx="1"/>
          </p:nvPr>
        </p:nvSpPr>
        <p:spPr>
          <a:xfrm>
            <a:off x="501648" y="1772816"/>
            <a:ext cx="6746479" cy="2174696"/>
          </a:xfrm>
        </p:spPr>
        <p:txBody>
          <a:bodyPr/>
          <a:lstStyle/>
          <a:p>
            <a:r>
              <a:rPr lang="en-US" dirty="0" smtClean="0"/>
              <a:t>Check your SSH Agent. Is your SSH key found?</a:t>
            </a:r>
            <a:br>
              <a:rPr lang="en-US" dirty="0" smtClean="0"/>
            </a:br>
            <a:r>
              <a:rPr lang="en-US" dirty="0" smtClean="0">
                <a:latin typeface="Courier New" panose="02070309020205020404" pitchFamily="49" charset="0"/>
                <a:cs typeface="Courier New" panose="02070309020205020404" pitchFamily="49" charset="0"/>
              </a:rPr>
              <a:t>$&gt; </a:t>
            </a:r>
            <a:r>
              <a:rPr lang="en-US" dirty="0" err="1" smtClean="0">
                <a:latin typeface="Courier New" panose="02070309020205020404" pitchFamily="49" charset="0"/>
                <a:cs typeface="Courier New" panose="02070309020205020404" pitchFamily="49" charset="0"/>
              </a:rPr>
              <a:t>ssh</a:t>
            </a:r>
            <a:r>
              <a:rPr lang="en-US" dirty="0" smtClean="0">
                <a:latin typeface="Courier New" panose="02070309020205020404" pitchFamily="49" charset="0"/>
                <a:cs typeface="Courier New" panose="02070309020205020404" pitchFamily="49" charset="0"/>
              </a:rPr>
              <a:t>-add –l</a:t>
            </a:r>
          </a:p>
          <a:p>
            <a:r>
              <a:rPr lang="en-US" dirty="0" smtClean="0"/>
              <a:t>If your key is not found, add it to the agent:</a:t>
            </a:r>
            <a:br>
              <a:rPr lang="en-US" dirty="0" smtClean="0"/>
            </a:br>
            <a:r>
              <a:rPr lang="en-US" dirty="0" smtClean="0">
                <a:latin typeface="Courier New" panose="02070309020205020404" pitchFamily="49" charset="0"/>
                <a:cs typeface="Courier New" panose="02070309020205020404" pitchFamily="49" charset="0"/>
              </a:rPr>
              <a:t>$&gt; </a:t>
            </a:r>
            <a:r>
              <a:rPr lang="en-US" dirty="0" err="1" smtClean="0">
                <a:latin typeface="Courier New" panose="02070309020205020404" pitchFamily="49" charset="0"/>
                <a:cs typeface="Courier New" panose="02070309020205020404" pitchFamily="49" charset="0"/>
              </a:rPr>
              <a:t>ssh</a:t>
            </a:r>
            <a:r>
              <a:rPr lang="en-US" dirty="0" smtClean="0">
                <a:latin typeface="Courier New" panose="02070309020205020404" pitchFamily="49" charset="0"/>
                <a:cs typeface="Courier New" panose="02070309020205020404" pitchFamily="49" charset="0"/>
              </a:rPr>
              <a:t>-add &lt;/path/to/my/private/</a:t>
            </a:r>
            <a:r>
              <a:rPr lang="en-US" dirty="0" err="1" smtClean="0">
                <a:latin typeface="Courier New" panose="02070309020205020404" pitchFamily="49" charset="0"/>
                <a:cs typeface="Courier New" panose="02070309020205020404" pitchFamily="49" charset="0"/>
              </a:rPr>
              <a:t>keyfile</a:t>
            </a:r>
            <a:r>
              <a:rPr lang="en-US" dirty="0" smtClean="0">
                <a:latin typeface="Courier New" panose="02070309020205020404" pitchFamily="49" charset="0"/>
                <a:cs typeface="Courier New" panose="02070309020205020404" pitchFamily="49" charset="0"/>
              </a:rPr>
              <a:t>&gt;</a:t>
            </a:r>
          </a:p>
          <a:p>
            <a:r>
              <a:rPr lang="en-US" dirty="0" smtClean="0"/>
              <a:t>Try to </a:t>
            </a:r>
            <a:r>
              <a:rPr lang="en-US" dirty="0" err="1" smtClean="0"/>
              <a:t>ssh</a:t>
            </a:r>
            <a:r>
              <a:rPr lang="en-US" dirty="0" smtClean="0"/>
              <a:t> now</a:t>
            </a:r>
            <a:br>
              <a:rPr lang="en-US" dirty="0" smtClean="0"/>
            </a:br>
            <a:r>
              <a:rPr lang="en-US" dirty="0" smtClean="0">
                <a:latin typeface="Courier New" panose="02070309020205020404" pitchFamily="49" charset="0"/>
                <a:cs typeface="Courier New" panose="02070309020205020404" pitchFamily="49" charset="0"/>
              </a:rPr>
              <a:t>$&gt; </a:t>
            </a:r>
            <a:r>
              <a:rPr lang="en-US" dirty="0" err="1" smtClean="0">
                <a:latin typeface="Courier New" panose="02070309020205020404" pitchFamily="49" charset="0"/>
                <a:cs typeface="Courier New" panose="02070309020205020404" pitchFamily="49" charset="0"/>
              </a:rPr>
              <a:t>ssh</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vscXXXXX</a:t>
            </a:r>
            <a:r>
              <a:rPr lang="en-US" smtClean="0">
                <a:latin typeface="Courier New" panose="02070309020205020404" pitchFamily="49" charset="0"/>
                <a:cs typeface="Courier New" panose="02070309020205020404" pitchFamily="49" charset="0"/>
              </a:rPr>
              <a:t>@&lt;hostname&gt;</a:t>
            </a:r>
            <a:endParaRPr lang="nl-BE">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51</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52</a:t>
            </a:fld>
            <a:endParaRPr lang="nl-BE" dirty="0"/>
          </a:p>
        </p:txBody>
      </p:sp>
      <p:sp>
        <p:nvSpPr>
          <p:cNvPr id="4" name="Titel 3"/>
          <p:cNvSpPr>
            <a:spLocks noGrp="1"/>
          </p:cNvSpPr>
          <p:nvPr>
            <p:ph type="title"/>
          </p:nvPr>
        </p:nvSpPr>
        <p:spPr>
          <a:xfrm>
            <a:off x="288400" y="152852"/>
            <a:ext cx="5952064" cy="936104"/>
          </a:xfrm>
        </p:spPr>
        <p:txBody>
          <a:bodyPr/>
          <a:lstStyle/>
          <a:p>
            <a:r>
              <a:rPr lang="en-US" dirty="0" smtClean="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smtClean="0">
                <a:solidFill>
                  <a:schemeClr val="tx1"/>
                </a:solidFill>
                <a:latin typeface="+mn-lt"/>
              </a:rPr>
              <a:t>NX is:</a:t>
            </a:r>
          </a:p>
          <a:p>
            <a:pPr>
              <a:buFont typeface="Wingdings" panose="05000000000000000000" pitchFamily="2" charset="2"/>
              <a:buChar char="q"/>
            </a:pPr>
            <a:r>
              <a:rPr lang="en-US" sz="2100" dirty="0" smtClean="0">
                <a:solidFill>
                  <a:schemeClr val="tx1"/>
                </a:solidFill>
                <a:latin typeface="+mn-lt"/>
              </a:rPr>
              <a:t>a graphical remote desktop server </a:t>
            </a:r>
          </a:p>
          <a:p>
            <a:pPr>
              <a:buFont typeface="Wingdings" panose="05000000000000000000" pitchFamily="2" charset="2"/>
              <a:buChar char="q"/>
            </a:pPr>
            <a:r>
              <a:rPr lang="en-US" sz="2100" dirty="0" smtClean="0">
                <a:solidFill>
                  <a:schemeClr val="tx1"/>
                </a:solidFill>
                <a:latin typeface="+mn-lt"/>
              </a:rPr>
              <a:t>login to VSC </a:t>
            </a:r>
          </a:p>
          <a:p>
            <a:pPr>
              <a:buFont typeface="Wingdings" panose="05000000000000000000" pitchFamily="2" charset="2"/>
              <a:buChar char="q"/>
            </a:pPr>
            <a:r>
              <a:rPr lang="en-US" sz="2100" dirty="0" smtClean="0">
                <a:solidFill>
                  <a:schemeClr val="tx1"/>
                </a:solidFill>
                <a:latin typeface="+mn-lt"/>
              </a:rPr>
              <a:t>start a virtual Linux instance(s)</a:t>
            </a:r>
          </a:p>
          <a:p>
            <a:pPr>
              <a:buFont typeface="Wingdings" panose="05000000000000000000" pitchFamily="2" charset="2"/>
              <a:buChar char="q"/>
            </a:pPr>
            <a:r>
              <a:rPr lang="en-US" sz="2100" dirty="0" smtClean="0">
                <a:solidFill>
                  <a:schemeClr val="tx1"/>
                </a:solidFill>
                <a:latin typeface="+mn-lt"/>
              </a:rPr>
              <a:t>Client: </a:t>
            </a:r>
            <a:r>
              <a:rPr lang="en-US" sz="2100" dirty="0" err="1" smtClean="0">
                <a:solidFill>
                  <a:schemeClr val="tx1"/>
                </a:solidFill>
                <a:latin typeface="+mn-lt"/>
                <a:hlinkClick r:id="rId3"/>
              </a:rPr>
              <a:t>NoMachine</a:t>
            </a:r>
            <a:endParaRPr lang="en-US" sz="2100" dirty="0" smtClean="0">
              <a:solidFill>
                <a:schemeClr val="tx1"/>
              </a:solidFill>
              <a:latin typeface="+mn-lt"/>
            </a:endParaRPr>
          </a:p>
          <a:p>
            <a:pPr>
              <a:buFont typeface="Wingdings" panose="05000000000000000000" pitchFamily="2" charset="2"/>
              <a:buChar char="q"/>
            </a:pPr>
            <a:r>
              <a:rPr lang="en-US" sz="2100" dirty="0" smtClean="0">
                <a:solidFill>
                  <a:schemeClr val="tx1"/>
                </a:solidFill>
                <a:latin typeface="+mn-lt"/>
                <a:hlinkClick r:id="rId4"/>
              </a:rPr>
              <a:t>Configuration Guide</a:t>
            </a:r>
            <a:endParaRPr lang="en-US" sz="2100" dirty="0" smtClean="0">
              <a:solidFill>
                <a:schemeClr val="tx1"/>
              </a:solidFill>
              <a:latin typeface="+mn-lt"/>
            </a:endParaRPr>
          </a:p>
          <a:p>
            <a:pPr>
              <a:buFont typeface="Wingdings" panose="05000000000000000000" pitchFamily="2" charset="2"/>
              <a:buChar char="q"/>
            </a:pPr>
            <a:r>
              <a:rPr lang="en-US" sz="2100" dirty="0" smtClean="0">
                <a:solidFill>
                  <a:schemeClr val="tx1"/>
                </a:solidFill>
                <a:latin typeface="+mn-lt"/>
              </a:rPr>
              <a:t>Using </a:t>
            </a:r>
            <a:r>
              <a:rPr lang="en-US" sz="2100" dirty="0" err="1" smtClean="0">
                <a:solidFill>
                  <a:schemeClr val="tx1"/>
                </a:solidFill>
                <a:latin typeface="+mn-lt"/>
              </a:rPr>
              <a:t>OpenSSH</a:t>
            </a:r>
            <a:r>
              <a:rPr lang="en-US" sz="2100" dirty="0" smtClean="0">
                <a:solidFill>
                  <a:schemeClr val="tx1"/>
                </a:solidFill>
                <a:latin typeface="+mn-lt"/>
              </a:rPr>
              <a:t> key</a:t>
            </a:r>
            <a:br>
              <a:rPr lang="en-US" sz="2100" dirty="0" smtClean="0">
                <a:solidFill>
                  <a:schemeClr val="tx1"/>
                </a:solidFill>
                <a:latin typeface="+mn-lt"/>
              </a:rPr>
            </a:br>
            <a:r>
              <a:rPr lang="en-US" sz="2100" dirty="0" smtClean="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53</a:t>
            </a:fld>
            <a:endParaRPr lang="nl-BE" dirty="0"/>
          </a:p>
        </p:txBody>
      </p:sp>
      <p:sp>
        <p:nvSpPr>
          <p:cNvPr id="4" name="Titel 3"/>
          <p:cNvSpPr>
            <a:spLocks noGrp="1"/>
          </p:cNvSpPr>
          <p:nvPr>
            <p:ph type="title"/>
          </p:nvPr>
        </p:nvSpPr>
        <p:spPr>
          <a:xfrm>
            <a:off x="625689" y="260648"/>
            <a:ext cx="5448008" cy="792088"/>
          </a:xfrm>
        </p:spPr>
        <p:txBody>
          <a:bodyPr/>
          <a:lstStyle/>
          <a:p>
            <a:r>
              <a:rPr lang="en-US" smtClean="0"/>
              <a:t>A</a:t>
            </a:r>
            <a:r>
              <a:rPr lang="pl-PL" smtClean="0"/>
              <a:t>dvantages </a:t>
            </a:r>
            <a:r>
              <a:rPr lang="pl-PL" dirty="0" smtClean="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smtClean="0"/>
              <a:t>Graphical login</a:t>
            </a:r>
          </a:p>
          <a:p>
            <a:pPr marL="285750" indent="-285750">
              <a:buFont typeface="Wingdings" panose="05000000000000000000" pitchFamily="2" charset="2"/>
              <a:buChar char="q"/>
            </a:pPr>
            <a:r>
              <a:rPr lang="en-US" sz="2100" dirty="0" smtClean="0"/>
              <a:t>A session stays alive/active even if you close your client (e.g. laptop)</a:t>
            </a:r>
          </a:p>
          <a:p>
            <a:pPr marL="285750" indent="-285750">
              <a:buFont typeface="Wingdings" panose="05000000000000000000" pitchFamily="2" charset="2"/>
              <a:buChar char="q"/>
            </a:pPr>
            <a:r>
              <a:rPr lang="en-US" sz="2100" dirty="0" smtClean="0"/>
              <a:t>Resume a session, and immediately keep working where you left off</a:t>
            </a:r>
          </a:p>
          <a:p>
            <a:pPr marL="285750" indent="-285750">
              <a:buFont typeface="Wingdings" panose="05000000000000000000" pitchFamily="2" charset="2"/>
              <a:buChar char="q"/>
            </a:pPr>
            <a:r>
              <a:rPr lang="en-US" sz="2100" dirty="0" smtClean="0"/>
              <a:t>More interactive jobs</a:t>
            </a:r>
          </a:p>
          <a:p>
            <a:pPr marL="285750" indent="-285750">
              <a:buFont typeface="Wingdings" panose="05000000000000000000" pitchFamily="2" charset="2"/>
              <a:buChar char="q"/>
            </a:pPr>
            <a:r>
              <a:rPr lang="en-US" sz="2100" dirty="0" smtClean="0"/>
              <a:t>Available apps:</a:t>
            </a:r>
            <a:br>
              <a:rPr lang="en-US" sz="2100" dirty="0" smtClean="0"/>
            </a:br>
            <a:r>
              <a:rPr lang="en-US" sz="2100" dirty="0" smtClean="0"/>
              <a:t>Internet browser, terminal, …</a:t>
            </a:r>
            <a:br>
              <a:rPr lang="en-US" sz="2100" dirty="0" smtClean="0"/>
            </a:br>
            <a:r>
              <a:rPr lang="en-US" sz="2100" dirty="0"/>
              <a:t>Text editor, </a:t>
            </a:r>
            <a:r>
              <a:rPr lang="en-US" sz="2100" dirty="0" smtClean="0"/>
              <a:t>PDF reader, Image viewer, …</a:t>
            </a:r>
            <a:br>
              <a:rPr lang="en-US" sz="2100" dirty="0" smtClean="0"/>
            </a:br>
            <a:r>
              <a:rPr lang="en-US" sz="2100" dirty="0" err="1" smtClean="0"/>
              <a:t>Matlab</a:t>
            </a:r>
            <a:r>
              <a:rPr lang="en-US" sz="2100" dirty="0" smtClean="0"/>
              <a:t>, </a:t>
            </a:r>
            <a:r>
              <a:rPr lang="en-US" sz="2100" dirty="0" err="1" smtClean="0"/>
              <a:t>RStudio</a:t>
            </a:r>
            <a:r>
              <a:rPr lang="en-US" sz="2100" dirty="0" smtClean="0"/>
              <a:t>, SAS</a:t>
            </a:r>
          </a:p>
          <a:p>
            <a:pPr marL="285750" indent="-285750">
              <a:buFont typeface="Wingdings" panose="05000000000000000000" pitchFamily="2" charset="2"/>
              <a:buChar char="q"/>
            </a:pPr>
            <a:r>
              <a:rPr lang="en-US" sz="2100" dirty="0" smtClean="0">
                <a:solidFill>
                  <a:srgbClr val="FF0000"/>
                </a:solidFill>
              </a:rPr>
              <a:t>Remark:</a:t>
            </a:r>
            <a:r>
              <a:rPr lang="en-US" sz="2100" dirty="0" smtClean="0"/>
              <a:t/>
            </a:r>
            <a:br>
              <a:rPr lang="en-US" sz="2100" dirty="0" smtClean="0"/>
            </a:br>
            <a:r>
              <a:rPr lang="en-US" sz="2100" dirty="0" smtClean="0"/>
              <a:t>NX is shared among tens of users</a:t>
            </a:r>
            <a:br>
              <a:rPr lang="en-US" sz="2100" dirty="0" smtClean="0"/>
            </a:br>
            <a:r>
              <a:rPr lang="en-US" sz="2100" b="1" dirty="0" smtClean="0">
                <a:solidFill>
                  <a:srgbClr val="FF0000"/>
                </a:solidFill>
              </a:rPr>
              <a:t>Do not </a:t>
            </a:r>
            <a:r>
              <a:rPr lang="en-US" sz="2100" b="1" dirty="0" smtClean="0"/>
              <a:t>compute/test your code there</a:t>
            </a:r>
            <a:r>
              <a:rPr lang="en-US" sz="2100" dirty="0" smtClean="0"/>
              <a:t/>
            </a:r>
            <a:br>
              <a:rPr lang="en-US" sz="2100" dirty="0" smtClean="0"/>
            </a:br>
            <a:r>
              <a:rPr lang="en-US" sz="2100" dirty="0" smtClean="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smtClean="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smtClean="0"/>
          </a:p>
          <a:p>
            <a:pPr>
              <a:buFont typeface="Wingdings" panose="05000000000000000000" pitchFamily="2" charset="2"/>
              <a:buChar char="q"/>
            </a:pPr>
            <a:r>
              <a:rPr lang="en-US" b="1" dirty="0" smtClean="0"/>
              <a:t> </a:t>
            </a:r>
            <a:r>
              <a:rPr lang="pl-PL" b="1" dirty="0" err="1" smtClean="0"/>
              <a:t>Accesories</a:t>
            </a:r>
            <a:r>
              <a:rPr lang="pl-PL" dirty="0" smtClean="0"/>
              <a:t>: Gedit, Vi IMproved, Emacs (dummy version), </a:t>
            </a:r>
            <a:r>
              <a:rPr lang="en-US" dirty="0" smtClean="0"/>
              <a:t/>
            </a:r>
            <a:br>
              <a:rPr lang="en-US" dirty="0" smtClean="0"/>
            </a:br>
            <a:r>
              <a:rPr lang="en-US" dirty="0" smtClean="0"/>
              <a:t>  </a:t>
            </a:r>
            <a:r>
              <a:rPr lang="pl-PL" dirty="0" err="1" smtClean="0"/>
              <a:t>Calculator</a:t>
            </a:r>
            <a:endParaRPr lang="pl-PL" dirty="0" smtClean="0"/>
          </a:p>
          <a:p>
            <a:pPr>
              <a:buFont typeface="Wingdings" panose="05000000000000000000" pitchFamily="2" charset="2"/>
              <a:buChar char="q"/>
            </a:pPr>
            <a:r>
              <a:rPr lang="en-US" b="1" dirty="0" smtClean="0"/>
              <a:t> </a:t>
            </a:r>
            <a:r>
              <a:rPr lang="pl-PL" b="1" dirty="0" smtClean="0"/>
              <a:t>Graphics</a:t>
            </a:r>
            <a:r>
              <a:rPr lang="pl-PL" dirty="0" smtClean="0"/>
              <a:t>: </a:t>
            </a:r>
            <a:r>
              <a:rPr lang="en-US" dirty="0" err="1"/>
              <a:t>gThumb</a:t>
            </a:r>
            <a:r>
              <a:rPr lang="en-US" dirty="0"/>
              <a:t> (picture viewer</a:t>
            </a:r>
            <a:r>
              <a:rPr lang="en-US" dirty="0" smtClean="0"/>
              <a:t>)</a:t>
            </a:r>
            <a:r>
              <a:rPr lang="pl-PL" dirty="0" smtClean="0"/>
              <a:t>, </a:t>
            </a:r>
            <a:r>
              <a:rPr lang="pl-PL" dirty="0" err="1" smtClean="0"/>
              <a:t>Xpdf</a:t>
            </a:r>
            <a:r>
              <a:rPr lang="pl-PL" dirty="0" smtClean="0"/>
              <a:t> Viewer</a:t>
            </a:r>
            <a:endParaRPr lang="nl-BE" dirty="0"/>
          </a:p>
          <a:p>
            <a:pPr>
              <a:buFont typeface="Wingdings" panose="05000000000000000000" pitchFamily="2" charset="2"/>
              <a:buChar char="q"/>
            </a:pPr>
            <a:r>
              <a:rPr lang="en-US" b="1" dirty="0" smtClean="0"/>
              <a:t> </a:t>
            </a:r>
            <a:r>
              <a:rPr lang="pl-PL" b="1" dirty="0" smtClean="0"/>
              <a:t>Internet</a:t>
            </a:r>
            <a:r>
              <a:rPr lang="pl-PL" dirty="0" smtClean="0"/>
              <a:t>: </a:t>
            </a:r>
            <a:r>
              <a:rPr lang="pl-PL" dirty="0" err="1" smtClean="0"/>
              <a:t>Firefox</a:t>
            </a:r>
            <a:endParaRPr lang="pl-PL" dirty="0" smtClean="0"/>
          </a:p>
          <a:p>
            <a:pPr>
              <a:buFont typeface="Wingdings" panose="05000000000000000000" pitchFamily="2" charset="2"/>
              <a:buChar char="q"/>
            </a:pPr>
            <a:r>
              <a:rPr lang="en-US" b="1" dirty="0" smtClean="0"/>
              <a:t> </a:t>
            </a:r>
            <a:r>
              <a:rPr lang="pl-PL" b="1" dirty="0" smtClean="0"/>
              <a:t>HPC</a:t>
            </a:r>
            <a:r>
              <a:rPr lang="pl-PL" dirty="0"/>
              <a:t>: </a:t>
            </a:r>
            <a:r>
              <a:rPr lang="pl-PL" b="1" dirty="0" smtClean="0"/>
              <a:t>Computation</a:t>
            </a:r>
            <a:r>
              <a:rPr lang="pl-PL" dirty="0" smtClean="0"/>
              <a:t>: Matlab </a:t>
            </a:r>
            <a:r>
              <a:rPr lang="pl-PL" dirty="0"/>
              <a:t>(</a:t>
            </a:r>
            <a:r>
              <a:rPr lang="pl-PL" dirty="0" smtClean="0"/>
              <a:t>201</a:t>
            </a:r>
            <a:r>
              <a:rPr lang="en-US" dirty="0" smtClean="0"/>
              <a:t>8</a:t>
            </a:r>
            <a:r>
              <a:rPr lang="pl-PL" dirty="0" smtClean="0"/>
              <a:t>a), RStudio, SAS</a:t>
            </a:r>
            <a:endParaRPr lang="en-US" dirty="0" smtClean="0"/>
          </a:p>
          <a:p>
            <a:pPr>
              <a:buFont typeface="Wingdings" panose="05000000000000000000" pitchFamily="2" charset="2"/>
              <a:buChar char="q"/>
            </a:pPr>
            <a:r>
              <a:rPr lang="en-US" b="1" dirty="0"/>
              <a:t> </a:t>
            </a:r>
            <a:r>
              <a:rPr lang="pl-PL" b="1" dirty="0" err="1" smtClean="0"/>
              <a:t>Visualisation</a:t>
            </a:r>
            <a:r>
              <a:rPr lang="pl-PL" dirty="0" smtClean="0"/>
              <a:t>: </a:t>
            </a:r>
            <a:r>
              <a:rPr lang="pl-PL" dirty="0" err="1" smtClean="0"/>
              <a:t>Paraview</a:t>
            </a:r>
            <a:r>
              <a:rPr lang="pl-PL" dirty="0" smtClean="0"/>
              <a:t>, </a:t>
            </a:r>
            <a:r>
              <a:rPr lang="pl-PL" dirty="0" err="1" smtClean="0"/>
              <a:t>VisIt</a:t>
            </a:r>
            <a:r>
              <a:rPr lang="pl-PL" dirty="0" smtClean="0"/>
              <a:t>, VMD</a:t>
            </a:r>
          </a:p>
          <a:p>
            <a:pPr>
              <a:buFont typeface="Wingdings" panose="05000000000000000000" pitchFamily="2" charset="2"/>
              <a:buChar char="q"/>
            </a:pPr>
            <a:r>
              <a:rPr lang="en-US" b="1" dirty="0" smtClean="0"/>
              <a:t> </a:t>
            </a:r>
            <a:r>
              <a:rPr lang="pl-PL" b="1" dirty="0" smtClean="0"/>
              <a:t>Programming</a:t>
            </a:r>
            <a:r>
              <a:rPr lang="pl-PL" dirty="0" smtClean="0"/>
              <a:t>: Meld Diff Viewer </a:t>
            </a:r>
            <a:r>
              <a:rPr lang="en-US" dirty="0"/>
              <a:t>(visual diff and merge tool</a:t>
            </a:r>
            <a:r>
              <a:rPr lang="pl-PL" dirty="0" smtClean="0"/>
              <a:t>)</a:t>
            </a:r>
          </a:p>
          <a:p>
            <a:pPr>
              <a:buFont typeface="Wingdings" panose="05000000000000000000" pitchFamily="2" charset="2"/>
              <a:buChar char="q"/>
            </a:pPr>
            <a:r>
              <a:rPr lang="en-US" b="1" dirty="0" smtClean="0"/>
              <a:t> </a:t>
            </a:r>
            <a:r>
              <a:rPr lang="pl-PL" b="1" dirty="0" smtClean="0"/>
              <a:t>System tools</a:t>
            </a:r>
            <a:r>
              <a:rPr lang="pl-PL" dirty="0" smtClean="0"/>
              <a:t>: File Browser, Terminal</a:t>
            </a:r>
          </a:p>
          <a:p>
            <a:pPr>
              <a:buFont typeface="Wingdings" panose="05000000000000000000" pitchFamily="2" charset="2"/>
              <a:buChar char="q"/>
            </a:pPr>
            <a:r>
              <a:rPr lang="en-US" b="1" dirty="0" smtClean="0"/>
              <a:t> </a:t>
            </a:r>
            <a:r>
              <a:rPr lang="pl-PL" b="1" dirty="0" err="1" smtClean="0"/>
              <a:t>Additionally</a:t>
            </a:r>
            <a:r>
              <a:rPr lang="pl-PL" dirty="0" smtClean="0"/>
              <a:t>: G</a:t>
            </a:r>
            <a:r>
              <a:rPr lang="en-US" dirty="0" err="1" smtClean="0"/>
              <a:t>nuplot</a:t>
            </a:r>
            <a:r>
              <a:rPr lang="pl-PL" dirty="0" smtClean="0"/>
              <a:t> (</a:t>
            </a:r>
            <a:r>
              <a:rPr lang="nl-BE" dirty="0" err="1" smtClean="0"/>
              <a:t>graphing</a:t>
            </a:r>
            <a:r>
              <a:rPr lang="nl-BE" dirty="0" smtClean="0"/>
              <a:t> </a:t>
            </a:r>
            <a:r>
              <a:rPr lang="nl-BE" dirty="0" err="1" smtClean="0"/>
              <a:t>utility</a:t>
            </a:r>
            <a:r>
              <a:rPr lang="pl-PL" dirty="0" smtClean="0"/>
              <a:t>), </a:t>
            </a:r>
            <a:r>
              <a:rPr lang="en-US" dirty="0" err="1" smtClean="0"/>
              <a:t>Filezilla</a:t>
            </a:r>
            <a:r>
              <a:rPr lang="en-US" dirty="0" smtClean="0"/>
              <a:t> </a:t>
            </a:r>
            <a:r>
              <a:rPr lang="pl-PL" dirty="0" smtClean="0"/>
              <a:t>(file transfer tool), </a:t>
            </a:r>
            <a:r>
              <a:rPr lang="en-US" dirty="0" smtClean="0"/>
              <a:t/>
            </a:r>
            <a:br>
              <a:rPr lang="en-US" dirty="0" smtClean="0"/>
            </a:br>
            <a:r>
              <a:rPr lang="en-US" dirty="0" smtClean="0"/>
              <a:t>  </a:t>
            </a:r>
            <a:r>
              <a:rPr lang="pl-PL" dirty="0" err="1" smtClean="0"/>
              <a:t>Evince</a:t>
            </a:r>
            <a:r>
              <a:rPr lang="pl-PL" dirty="0" smtClean="0"/>
              <a:t> (</a:t>
            </a:r>
            <a:r>
              <a:rPr lang="en-US" dirty="0"/>
              <a:t>PDF, PostScript, </a:t>
            </a:r>
            <a:r>
              <a:rPr lang="en-US" dirty="0" smtClean="0"/>
              <a:t>TIFF</a:t>
            </a:r>
            <a:r>
              <a:rPr lang="en-US" dirty="0"/>
              <a:t>, </a:t>
            </a:r>
            <a:r>
              <a:rPr lang="en-US" dirty="0" smtClean="0"/>
              <a:t>XPS</a:t>
            </a:r>
            <a:r>
              <a:rPr lang="pl-PL" dirty="0" smtClean="0"/>
              <a:t>,</a:t>
            </a:r>
            <a:r>
              <a:rPr lang="en-US" dirty="0" smtClean="0"/>
              <a:t> </a:t>
            </a:r>
            <a:r>
              <a:rPr lang="en-US" dirty="0"/>
              <a:t>DVI </a:t>
            </a:r>
            <a:r>
              <a:rPr lang="pl-PL" dirty="0" smtClean="0"/>
              <a:t>Viewer)</a:t>
            </a:r>
          </a:p>
          <a:p>
            <a:pPr>
              <a:buFont typeface="Wingdings" panose="05000000000000000000" pitchFamily="2" charset="2"/>
              <a:buChar char="q"/>
            </a:pPr>
            <a:r>
              <a:rPr lang="en-US" dirty="0" smtClean="0"/>
              <a:t> </a:t>
            </a:r>
            <a:r>
              <a:rPr lang="pl-PL" dirty="0" smtClean="0"/>
              <a:t>Software </a:t>
            </a:r>
            <a:r>
              <a:rPr lang="pl-PL" dirty="0" err="1" smtClean="0"/>
              <a:t>launched</a:t>
            </a:r>
            <a:r>
              <a:rPr lang="pl-PL" dirty="0" smtClean="0"/>
              <a:t> </a:t>
            </a:r>
            <a:r>
              <a:rPr lang="pl-PL" dirty="0" err="1" smtClean="0"/>
              <a:t>though</a:t>
            </a:r>
            <a:r>
              <a:rPr lang="pl-PL" dirty="0" smtClean="0"/>
              <a:t> modules from Terminal.</a:t>
            </a:r>
            <a:endParaRPr lang="nl-BE" dirty="0"/>
          </a:p>
        </p:txBody>
      </p:sp>
      <p:sp>
        <p:nvSpPr>
          <p:cNvPr id="4" name="Titel 3"/>
          <p:cNvSpPr>
            <a:spLocks noGrp="1"/>
          </p:cNvSpPr>
          <p:nvPr>
            <p:ph type="title"/>
          </p:nvPr>
        </p:nvSpPr>
        <p:spPr/>
        <p:txBody>
          <a:bodyPr/>
          <a:lstStyle/>
          <a:p>
            <a:r>
              <a:rPr lang="pl-PL" altLang="en-US" dirty="0" smtClean="0"/>
              <a:t>NX: available </a:t>
            </a:r>
            <a:r>
              <a:rPr lang="pl-PL" altLang="en-US" dirty="0"/>
              <a:t>software</a:t>
            </a:r>
            <a:endParaRPr lang="en-US" altLang="en-US" dirty="0"/>
          </a:p>
        </p:txBody>
      </p:sp>
    </p:spTree>
    <p:extLst>
      <p:ext uri="{BB962C8B-B14F-4D97-AF65-F5344CB8AC3E}">
        <p14:creationId xmlns:p14="http://schemas.microsoft.com/office/powerpoint/2010/main" val="63964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NX in 10 Steps</a:t>
            </a:r>
            <a:endParaRPr lang="en-US" sz="3200" b="1" dirty="0">
              <a:solidFill>
                <a:schemeClr val="accent6">
                  <a:lumMod val="50000"/>
                </a:schemeClr>
              </a:solidFill>
              <a:ea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NX in 10 Steps</a:t>
            </a:r>
            <a:endParaRPr lang="en-US" sz="3200" b="1" dirty="0">
              <a:solidFill>
                <a:schemeClr val="accent6">
                  <a:lumMod val="50000"/>
                </a:schemeClr>
              </a:solidFill>
              <a:ea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a:t>
            </a:r>
            <a:r>
              <a:rPr lang="en-US" b="1" dirty="0" smtClean="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NX in 10 Steps</a:t>
            </a:r>
            <a:endParaRPr lang="en-US" sz="3200" b="1" dirty="0">
              <a:solidFill>
                <a:schemeClr val="accent6">
                  <a:lumMod val="50000"/>
                </a:schemeClr>
              </a:solidFill>
              <a:ea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NX in 10 Steps</a:t>
            </a:r>
            <a:endParaRPr lang="en-US" sz="3200" b="1" dirty="0">
              <a:solidFill>
                <a:schemeClr val="accent6">
                  <a:lumMod val="50000"/>
                </a:schemeClr>
              </a:solidFill>
              <a:ea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VSC </a:t>
            </a:r>
            <a:br>
              <a:rPr lang="en-US" sz="3200" b="1" dirty="0" smtClean="0">
                <a:solidFill>
                  <a:schemeClr val="bg1"/>
                </a:solidFill>
                <a:ea typeface="Roboto" panose="02000000000000000000" pitchFamily="2" charset="0"/>
              </a:rPr>
            </a:br>
            <a:r>
              <a:rPr lang="en-US" b="1" dirty="0" smtClean="0">
                <a:solidFill>
                  <a:schemeClr val="bg1"/>
                </a:solidFill>
                <a:ea typeface="Roboto" panose="02000000000000000000" pitchFamily="2" charset="0"/>
              </a:rPr>
              <a:t>(</a:t>
            </a:r>
            <a:r>
              <a:rPr lang="en-US" b="1" dirty="0" err="1" smtClean="0">
                <a:solidFill>
                  <a:schemeClr val="bg1"/>
                </a:solidFill>
                <a:ea typeface="Roboto" panose="02000000000000000000" pitchFamily="2" charset="0"/>
              </a:rPr>
              <a:t>Vlaams</a:t>
            </a:r>
            <a:r>
              <a:rPr lang="en-US" b="1" dirty="0" smtClean="0">
                <a:solidFill>
                  <a:schemeClr val="bg1"/>
                </a:solidFill>
                <a:ea typeface="Roboto" panose="02000000000000000000" pitchFamily="2" charset="0"/>
              </a:rPr>
              <a:t> Supercomputer Centrum)</a:t>
            </a:r>
            <a:endParaRPr lang="en-US" sz="3200" b="1" dirty="0" smtClean="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smtClean="0">
                <a:solidFill>
                  <a:schemeClr val="accent6">
                    <a:lumMod val="50000"/>
                  </a:schemeClr>
                </a:solidFill>
                <a:ea typeface="Roboto" panose="02000000000000000000" pitchFamily="2" charset="0"/>
              </a:rPr>
              <a:t>Setup NX in 10 Steps</a:t>
            </a:r>
            <a:endParaRPr lang="en-US" sz="3200" b="1" dirty="0">
              <a:solidFill>
                <a:schemeClr val="accent6">
                  <a:lumMod val="50000"/>
                </a:schemeClr>
              </a:solidFill>
              <a:ea typeface="Roboto"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You need to remember your VSC number and the </a:t>
            </a:r>
            <a:r>
              <a:rPr lang="en-US" sz="1600" b="1" dirty="0" smtClean="0"/>
              <a:t>passphrase</a:t>
            </a:r>
            <a:r>
              <a:rPr lang="en-US" sz="1600" dirty="0" smtClean="0"/>
              <a:t> (that you entered when creating the SSH </a:t>
            </a:r>
            <a:r>
              <a:rPr lang="en-US" sz="1600" dirty="0" err="1" smtClean="0"/>
              <a:t>keypair</a:t>
            </a:r>
            <a:r>
              <a:rPr lang="en-US" sz="1600" dirty="0" smtClean="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solidFill>
                    <a:schemeClr val="bg1"/>
                  </a:solidFill>
                </a:rPr>
                <a:t>NX is a graphical login node</a:t>
              </a:r>
            </a:p>
            <a:p>
              <a:pPr marL="285750" indent="-285750">
                <a:buFont typeface="Wingdings" panose="05000000000000000000" pitchFamily="2" charset="2"/>
                <a:buChar char="q"/>
              </a:pPr>
              <a:r>
                <a:rPr lang="en-US" dirty="0" smtClean="0">
                  <a:solidFill>
                    <a:schemeClr val="bg1"/>
                  </a:solidFill>
                </a:rPr>
                <a:t>A new session stays active for long</a:t>
              </a:r>
            </a:p>
            <a:p>
              <a:pPr marL="285750" indent="-285750">
                <a:buFont typeface="Wingdings" panose="05000000000000000000" pitchFamily="2" charset="2"/>
                <a:buChar char="q"/>
              </a:pPr>
              <a:r>
                <a:rPr lang="en-US" dirty="0" smtClean="0">
                  <a:solidFill>
                    <a:schemeClr val="bg1"/>
                  </a:solidFill>
                </a:rPr>
                <a:t>Rich suite of applications; e.g.</a:t>
              </a:r>
              <a:br>
                <a:rPr lang="en-US" dirty="0" smtClean="0">
                  <a:solidFill>
                    <a:schemeClr val="bg1"/>
                  </a:solidFill>
                </a:rPr>
              </a:br>
              <a:r>
                <a:rPr lang="en-US" dirty="0" smtClean="0">
                  <a:solidFill>
                    <a:schemeClr val="bg1"/>
                  </a:solidFill>
                </a:rPr>
                <a:t>Terminal, Firefox, text editor, </a:t>
              </a:r>
              <a:r>
                <a:rPr lang="en-US" dirty="0" err="1" smtClean="0">
                  <a:solidFill>
                    <a:schemeClr val="bg1"/>
                  </a:solidFill>
                </a:rPr>
                <a:t>Matlab</a:t>
              </a:r>
              <a:r>
                <a:rPr lang="en-US" dirty="0" smtClean="0">
                  <a:solidFill>
                    <a:schemeClr val="bg1"/>
                  </a:solidFill>
                </a:rPr>
                <a:t>, </a:t>
              </a:r>
              <a:r>
                <a:rPr lang="en-US" dirty="0" err="1" smtClean="0">
                  <a:solidFill>
                    <a:schemeClr val="bg1"/>
                  </a:solidFill>
                </a:rPr>
                <a:t>RStudio</a:t>
              </a:r>
              <a:r>
                <a:rPr lang="en-US" dirty="0" smtClean="0">
                  <a:solidFill>
                    <a:schemeClr val="bg1"/>
                  </a:solidFill>
                </a:rPr>
                <a:t>, SAS etc.</a:t>
              </a:r>
            </a:p>
            <a:p>
              <a:pPr marL="285750" indent="-285750">
                <a:buFont typeface="Wingdings" panose="05000000000000000000" pitchFamily="2" charset="2"/>
                <a:buChar char="q"/>
              </a:pPr>
              <a:r>
                <a:rPr lang="en-US" dirty="0" smtClean="0">
                  <a:solidFill>
                    <a:schemeClr val="bg1"/>
                  </a:solidFill>
                </a:rPr>
                <a:t>NX </a:t>
              </a:r>
              <a:r>
                <a:rPr lang="en-US" dirty="0">
                  <a:solidFill>
                    <a:schemeClr val="bg1"/>
                  </a:solidFill>
                </a:rPr>
                <a:t>is a shared, login-node. </a:t>
              </a:r>
              <a:br>
                <a:rPr lang="en-US" dirty="0">
                  <a:solidFill>
                    <a:schemeClr val="bg1"/>
                  </a:solidFill>
                </a:rPr>
              </a:br>
              <a:r>
                <a:rPr lang="en-US" dirty="0">
                  <a:solidFill>
                    <a:srgbClr val="FFFF00"/>
                  </a:solidFill>
                </a:rPr>
                <a:t>Please do not </a:t>
              </a:r>
              <a:r>
                <a:rPr lang="en-US" dirty="0" smtClean="0">
                  <a:solidFill>
                    <a:srgbClr val="FFFF00"/>
                  </a:solidFill>
                </a:rPr>
                <a:t>compute </a:t>
              </a:r>
              <a:r>
                <a:rPr lang="en-US" dirty="0">
                  <a:solidFill>
                    <a:srgbClr val="FFFF00"/>
                  </a:solidFill>
                </a:rPr>
                <a:t>on </a:t>
              </a:r>
              <a:r>
                <a:rPr lang="en-US" dirty="0" smtClean="0">
                  <a:solidFill>
                    <a:srgbClr val="FFFF00"/>
                  </a:solidFill>
                </a:rPr>
                <a:t>NX.</a:t>
              </a:r>
            </a:p>
            <a:p>
              <a:pPr marL="285750" indent="-285750">
                <a:buFont typeface="Wingdings" panose="05000000000000000000" pitchFamily="2" charset="2"/>
                <a:buChar char="q"/>
              </a:pPr>
              <a:r>
                <a:rPr lang="en-US" dirty="0" smtClean="0">
                  <a:solidFill>
                    <a:schemeClr val="bg1"/>
                  </a:solidFill>
                </a:rPr>
                <a:t>NX server is attached to Genius. Jobs submitted from NX will appear in Genius queue</a:t>
              </a:r>
              <a:endParaRPr lang="en-US" dirty="0">
                <a:solidFill>
                  <a:schemeClr val="bg1"/>
                </a:solidFill>
              </a:endParaRP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57" x="7843838" y="2922588"/>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smtClean="0">
                <a:solidFill>
                  <a:schemeClr val="tx1"/>
                </a:solidFill>
                <a:latin typeface="+mn-lt"/>
              </a:rPr>
              <a:t>File </a:t>
            </a:r>
            <a:r>
              <a:rPr lang="pl-PL" sz="3200" b="1" dirty="0" smtClean="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63</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smtClean="0"/>
                        <a:t>Application</a:t>
                      </a:r>
                      <a:endParaRPr lang="nl-BE" dirty="0"/>
                    </a:p>
                  </a:txBody>
                  <a:tcPr/>
                </a:tc>
                <a:tc>
                  <a:txBody>
                    <a:bodyPr/>
                    <a:lstStyle/>
                    <a:p>
                      <a:r>
                        <a:rPr lang="en-US" dirty="0" smtClean="0"/>
                        <a:t>OS</a:t>
                      </a:r>
                      <a:endParaRPr lang="nl-BE" dirty="0"/>
                    </a:p>
                  </a:txBody>
                  <a:tcPr/>
                </a:tc>
                <a:extLst>
                  <a:ext uri="{0D108BD9-81ED-4DB2-BD59-A6C34878D82A}">
                    <a16:rowId xmlns:a16="http://schemas.microsoft.com/office/drawing/2014/main" val="570025582"/>
                  </a:ext>
                </a:extLst>
              </a:tr>
              <a:tr h="370840">
                <a:tc>
                  <a:txBody>
                    <a:bodyPr/>
                    <a:lstStyle/>
                    <a:p>
                      <a:r>
                        <a:rPr lang="en-US" dirty="0" smtClean="0">
                          <a:hlinkClick r:id="rId3"/>
                        </a:rPr>
                        <a:t>FileZilla</a:t>
                      </a:r>
                      <a:endParaRPr lang="nl-BE" dirty="0"/>
                    </a:p>
                  </a:txBody>
                  <a:tcPr/>
                </a:tc>
                <a:tc>
                  <a:txBody>
                    <a:bodyPr/>
                    <a:lstStyle/>
                    <a:p>
                      <a:r>
                        <a:rPr lang="en-US" dirty="0" smtClean="0"/>
                        <a:t>Windows,</a:t>
                      </a:r>
                      <a:r>
                        <a:rPr lang="en-US" baseline="0" dirty="0" smtClean="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smtClean="0">
                          <a:hlinkClick r:id="rId4"/>
                        </a:rPr>
                        <a:t>WinSCP</a:t>
                      </a:r>
                      <a:endParaRPr lang="nl-BE" dirty="0"/>
                    </a:p>
                  </a:txBody>
                  <a:tcPr/>
                </a:tc>
                <a:tc>
                  <a:txBody>
                    <a:bodyPr/>
                    <a:lstStyle/>
                    <a:p>
                      <a:r>
                        <a:rPr lang="en-US" dirty="0" smtClean="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smtClean="0"/>
                        <a:t>rsync</a:t>
                      </a:r>
                      <a:r>
                        <a:rPr lang="en-US" dirty="0" smtClean="0"/>
                        <a:t>,</a:t>
                      </a:r>
                      <a:r>
                        <a:rPr lang="en-US" baseline="0" dirty="0" smtClean="0"/>
                        <a:t> </a:t>
                      </a:r>
                      <a:r>
                        <a:rPr lang="en-US" baseline="0" dirty="0" err="1" smtClean="0"/>
                        <a:t>scp</a:t>
                      </a:r>
                      <a:endParaRPr lang="nl-BE" dirty="0"/>
                    </a:p>
                  </a:txBody>
                  <a:tcPr/>
                </a:tc>
                <a:tc>
                  <a:txBody>
                    <a:bodyPr/>
                    <a:lstStyle/>
                    <a:p>
                      <a:r>
                        <a:rPr lang="en-US" dirty="0" smtClean="0"/>
                        <a:t>Linux, Mac</a:t>
                      </a:r>
                      <a:endParaRPr lang="nl-BE" dirty="0"/>
                    </a:p>
                  </a:txBody>
                  <a:tcPr/>
                </a:tc>
                <a:extLst>
                  <a:ext uri="{0D108BD9-81ED-4DB2-BD59-A6C34878D82A}">
                    <a16:rowId xmlns:a16="http://schemas.microsoft.com/office/drawing/2014/main" val="1414451379"/>
                  </a:ext>
                </a:extLst>
              </a:tr>
              <a:tr h="370840">
                <a:tc>
                  <a:txBody>
                    <a:bodyPr/>
                    <a:lstStyle/>
                    <a:p>
                      <a:r>
                        <a:rPr lang="en-US" dirty="0" smtClean="0">
                          <a:hlinkClick r:id="rId5"/>
                        </a:rPr>
                        <a:t>Globus</a:t>
                      </a:r>
                      <a:endParaRPr lang="nl-BE" dirty="0"/>
                    </a:p>
                  </a:txBody>
                  <a:tcPr/>
                </a:tc>
                <a:tc>
                  <a:txBody>
                    <a:bodyPr/>
                    <a:lstStyle/>
                    <a:p>
                      <a:r>
                        <a:rPr lang="en-US" dirty="0" smtClean="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smtClean="0">
                <a:solidFill>
                  <a:schemeClr val="tx1"/>
                </a:solidFill>
                <a:latin typeface="+mn-lt"/>
              </a:rPr>
              <a:t>File </a:t>
            </a:r>
            <a:r>
              <a:rPr lang="pl-PL" sz="3200" b="1" dirty="0" smtClean="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64</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smtClean="0">
                <a:solidFill>
                  <a:schemeClr val="tx1"/>
                </a:solidFill>
                <a:latin typeface="+mn-lt"/>
              </a:rPr>
              <a:t>File </a:t>
            </a:r>
            <a:r>
              <a:rPr lang="pl-PL" sz="3200" b="1" dirty="0" smtClean="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Your VSC storage (e.g. </a:t>
            </a:r>
            <a:r>
              <a:rPr lang="en-US" dirty="0" smtClean="0">
                <a:latin typeface="Courier New" panose="02070309020205020404" pitchFamily="49" charset="0"/>
                <a:cs typeface="Courier New" panose="02070309020205020404" pitchFamily="49" charset="0"/>
              </a:rPr>
              <a:t>$VSC_DATA, $VSC_SCRATCH</a:t>
            </a:r>
            <a:r>
              <a:rPr lang="en-US" dirty="0" smtClean="0"/>
              <a:t>).</a:t>
            </a:r>
            <a:br>
              <a:rPr lang="en-US" dirty="0" smtClean="0"/>
            </a:br>
            <a:r>
              <a:rPr lang="en-US" b="1" dirty="0" smtClean="0">
                <a:solidFill>
                  <a:srgbClr val="FFFF00"/>
                </a:solidFill>
              </a:rPr>
              <a:t>Note:</a:t>
            </a:r>
            <a:r>
              <a:rPr lang="en-US" dirty="0" smtClean="0"/>
              <a:t> by default you arrive at your own </a:t>
            </a:r>
            <a:r>
              <a:rPr lang="en-US" dirty="0" smtClean="0">
                <a:latin typeface="Courier New" panose="02070309020205020404" pitchFamily="49" charset="0"/>
                <a:cs typeface="Courier New" panose="02070309020205020404" pitchFamily="49" charset="0"/>
              </a:rPr>
              <a:t>$VSC_HOME</a:t>
            </a:r>
            <a:r>
              <a:rPr lang="en-US" dirty="0" smtClean="0"/>
              <a:t>. Copy </a:t>
            </a:r>
            <a:r>
              <a:rPr lang="en-US" dirty="0" smtClean="0">
                <a:solidFill>
                  <a:srgbClr val="FF0000"/>
                </a:solidFill>
              </a:rPr>
              <a:t>nothing </a:t>
            </a:r>
            <a:r>
              <a:rPr lang="en-US" dirty="0" smtClean="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Instead, go to your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VSC_DATA</a:t>
            </a:r>
            <a:r>
              <a:rPr lang="en-US" dirty="0" smtClean="0"/>
              <a:t> folder, e.g.</a:t>
            </a:r>
            <a:br>
              <a:rPr lang="en-US" dirty="0" smtClean="0"/>
            </a:br>
            <a:r>
              <a:rPr lang="en-US" dirty="0" smtClean="0"/>
              <a:t>/data/</a:t>
            </a:r>
            <a:r>
              <a:rPr lang="en-US" dirty="0" err="1" smtClean="0"/>
              <a:t>leuven</a:t>
            </a:r>
            <a:r>
              <a:rPr lang="en-US" dirty="0" smtClean="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smtClean="0"/>
              <a:t>OS: Linux CentOS 7.6, Kernel 3.10.0-1062.1.2.el7.x86_64</a:t>
            </a:r>
          </a:p>
          <a:p>
            <a:r>
              <a:rPr lang="en-US" dirty="0" smtClean="0"/>
              <a:t>Compilers:</a:t>
            </a:r>
            <a:br>
              <a:rPr lang="en-US" dirty="0" smtClean="0"/>
            </a:br>
            <a:r>
              <a:rPr lang="en-US" dirty="0" smtClean="0"/>
              <a:t>Intel 2018a (</a:t>
            </a:r>
            <a:r>
              <a:rPr lang="en-US" dirty="0" err="1" smtClean="0"/>
              <a:t>icc</a:t>
            </a:r>
            <a:r>
              <a:rPr lang="en-US" dirty="0" smtClean="0"/>
              <a:t>, </a:t>
            </a:r>
            <a:r>
              <a:rPr lang="en-US" dirty="0" err="1" smtClean="0"/>
              <a:t>icpc</a:t>
            </a:r>
            <a:r>
              <a:rPr lang="en-US" dirty="0" smtClean="0"/>
              <a:t>, </a:t>
            </a:r>
            <a:r>
              <a:rPr lang="en-US" dirty="0" err="1" smtClean="0"/>
              <a:t>ifort</a:t>
            </a:r>
            <a:r>
              <a:rPr lang="en-US" dirty="0" smtClean="0"/>
              <a:t>; Intel MPI; Intel MKL)</a:t>
            </a:r>
            <a:br>
              <a:rPr lang="en-US" dirty="0" smtClean="0"/>
            </a:br>
            <a:r>
              <a:rPr lang="en-US" dirty="0" smtClean="0"/>
              <a:t>FOSS 2018a (</a:t>
            </a:r>
            <a:r>
              <a:rPr lang="en-US" dirty="0" err="1" smtClean="0"/>
              <a:t>gcc</a:t>
            </a:r>
            <a:r>
              <a:rPr lang="en-US" dirty="0" smtClean="0"/>
              <a:t>, g++, </a:t>
            </a:r>
            <a:r>
              <a:rPr lang="en-US" dirty="0" err="1" smtClean="0"/>
              <a:t>gfortran</a:t>
            </a:r>
            <a:r>
              <a:rPr lang="en-US" dirty="0" smtClean="0"/>
              <a:t>; </a:t>
            </a:r>
            <a:r>
              <a:rPr lang="en-US" dirty="0" err="1" smtClean="0"/>
              <a:t>OpenMPI</a:t>
            </a:r>
            <a:r>
              <a:rPr lang="en-US" dirty="0" smtClean="0"/>
              <a:t>; </a:t>
            </a:r>
            <a:r>
              <a:rPr lang="en-US" dirty="0" err="1" smtClean="0"/>
              <a:t>ScaLAPACK</a:t>
            </a:r>
            <a:r>
              <a:rPr lang="en-US" dirty="0" smtClean="0"/>
              <a:t>, </a:t>
            </a:r>
            <a:r>
              <a:rPr lang="en-US" dirty="0" err="1" smtClean="0"/>
              <a:t>OpenBLAS</a:t>
            </a:r>
            <a:r>
              <a:rPr lang="en-US" dirty="0" smtClean="0"/>
              <a:t>, FFTW)</a:t>
            </a:r>
          </a:p>
          <a:p>
            <a:r>
              <a:rPr lang="en-US" dirty="0" smtClean="0"/>
              <a:t>Note: Never mix 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68</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smtClean="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smtClean="0"/>
                        <a:t>Command</a:t>
                      </a:r>
                      <a:endParaRPr lang="nl-BE" sz="1600" dirty="0"/>
                    </a:p>
                  </a:txBody>
                  <a:tcPr/>
                </a:tc>
                <a:tc>
                  <a:txBody>
                    <a:bodyPr/>
                    <a:lstStyle/>
                    <a:p>
                      <a:r>
                        <a:rPr lang="en-US" sz="1600" dirty="0" smtClean="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smtClean="0">
                          <a:latin typeface="Courier New" panose="02070309020205020404" pitchFamily="49" charset="0"/>
                          <a:cs typeface="Courier New" panose="02070309020205020404" pitchFamily="49" charset="0"/>
                        </a:rPr>
                        <a:t>module</a:t>
                      </a:r>
                      <a:r>
                        <a:rPr lang="en-US" baseline="0" dirty="0" smtClean="0">
                          <a:latin typeface="Courier New" panose="02070309020205020404" pitchFamily="49" charset="0"/>
                          <a:cs typeface="Courier New" panose="02070309020205020404" pitchFamily="49" charset="0"/>
                        </a:rPr>
                        <a:t> </a:t>
                      </a:r>
                      <a:r>
                        <a:rPr lang="en-US" baseline="0" dirty="0" err="1" smtClean="0">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smtClean="0">
                          <a:latin typeface="Courier New" panose="02070309020205020404" pitchFamily="49" charset="0"/>
                          <a:cs typeface="Courier New" panose="02070309020205020404" pitchFamily="49" charset="0"/>
                        </a:rPr>
                        <a:t>module </a:t>
                      </a:r>
                      <a:r>
                        <a:rPr lang="en-US" dirty="0" err="1" smtClean="0">
                          <a:latin typeface="Courier New" panose="02070309020205020404" pitchFamily="49" charset="0"/>
                          <a:cs typeface="Courier New" panose="02070309020205020404" pitchFamily="49" charset="0"/>
                        </a:rPr>
                        <a:t>av</a:t>
                      </a:r>
                      <a:r>
                        <a:rPr lang="en-US" dirty="0" smtClean="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List all Python-related</a:t>
                      </a:r>
                      <a:r>
                        <a:rPr lang="en-US" baseline="0" dirty="0" smtClean="0"/>
                        <a:t> modules</a:t>
                      </a:r>
                      <a:endParaRPr lang="nl-BE" dirty="0"/>
                    </a:p>
                  </a:txBody>
                  <a:tcPr/>
                </a:tc>
                <a:extLst>
                  <a:ext uri="{0D108BD9-81ED-4DB2-BD59-A6C34878D82A}">
                    <a16:rowId xmlns:a16="http://schemas.microsoft.com/office/drawing/2014/main" val="3648460249"/>
                  </a:ext>
                </a:extLst>
              </a:tr>
              <a:tr h="370840">
                <a:tc>
                  <a:txBody>
                    <a:bodyPr/>
                    <a:lstStyle/>
                    <a:p>
                      <a:r>
                        <a:rPr lang="en-US" dirty="0" smtClean="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smtClean="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smtClean="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smtClean="0">
                          <a:latin typeface="Courier New" panose="02070309020205020404" pitchFamily="49" charset="0"/>
                          <a:cs typeface="Courier New" panose="02070309020205020404" pitchFamily="49" charset="0"/>
                        </a:rPr>
                        <a:t>module</a:t>
                      </a:r>
                      <a:r>
                        <a:rPr lang="en-US" baseline="0" dirty="0" smtClean="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smtClean="0"/>
                        <a:t>Remove all modules</a:t>
                      </a:r>
                      <a:r>
                        <a:rPr lang="en-US" baseline="0" dirty="0" smtClean="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smtClean="0"/>
              <a:t>You can always install your desired software in your $VSC_DATA </a:t>
            </a:r>
            <a:br>
              <a:rPr lang="en-US" sz="2000" dirty="0" smtClean="0"/>
            </a:br>
            <a:r>
              <a:rPr lang="en-US" sz="2000" dirty="0" smtClean="0"/>
              <a:t>Use Intel or FOSS toolchains</a:t>
            </a:r>
          </a:p>
          <a:p>
            <a:r>
              <a:rPr lang="en-US" sz="2000" dirty="0" smtClean="0"/>
              <a:t>If you cannot, ask us for help</a:t>
            </a:r>
          </a:p>
          <a:p>
            <a:r>
              <a:rPr lang="en-US" sz="2000" dirty="0" smtClean="0"/>
              <a:t>Python/R packages for AI and ML must be installed by the users themselves</a:t>
            </a:r>
          </a:p>
          <a:p>
            <a:r>
              <a:rPr lang="en-US" sz="2000" dirty="0" smtClean="0"/>
              <a:t>Install </a:t>
            </a:r>
            <a:r>
              <a:rPr lang="en-US" sz="2000" dirty="0" err="1" smtClean="0"/>
              <a:t>miniconda</a:t>
            </a:r>
            <a:r>
              <a:rPr lang="en-US" sz="2000" dirty="0" smtClean="0"/>
              <a:t> in your $VSC_DATA</a:t>
            </a:r>
            <a:br>
              <a:rPr lang="en-US" sz="2000" dirty="0" smtClean="0"/>
            </a:br>
            <a:r>
              <a:rPr lang="en-US" altLang="en-US" sz="2000" dirty="0" smtClean="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r>
              <a:rPr lang="en-US" altLang="en-US" sz="2000" dirty="0" smtClean="0">
                <a:latin typeface="Courier New" panose="02070309020205020404" pitchFamily="49" charset="0"/>
                <a:cs typeface="Courier New" panose="02070309020205020404" pitchFamily="49" charset="0"/>
              </a:rPr>
              <a:t/>
            </a:r>
            <a:br>
              <a:rPr lang="en-US" altLang="en-US" sz="2000" dirty="0" smtClean="0">
                <a:latin typeface="Courier New" panose="02070309020205020404" pitchFamily="49" charset="0"/>
                <a:cs typeface="Courier New" panose="02070309020205020404" pitchFamily="49" charset="0"/>
              </a:rPr>
            </a:br>
            <a:r>
              <a:rPr lang="en-US" altLang="en-US" sz="2000" dirty="0" smtClean="0">
                <a:latin typeface="Courier New" panose="02070309020205020404" pitchFamily="49" charset="0"/>
                <a:cs typeface="Courier New" panose="02070309020205020404" pitchFamily="49" charset="0"/>
              </a:rPr>
              <a:t>$&gt; bash </a:t>
            </a:r>
            <a:r>
              <a:rPr lang="en-US" altLang="en-US" sz="2000" dirty="0">
                <a:latin typeface="Courier New" panose="02070309020205020404" pitchFamily="49" charset="0"/>
                <a:cs typeface="Courier New" panose="02070309020205020404" pitchFamily="49" charset="0"/>
              </a:rPr>
              <a:t>Miniconda3-latest-Linux-x86_64.sh </a:t>
            </a:r>
            <a:r>
              <a:rPr lang="en-US" altLang="en-US" sz="2000" dirty="0" smtClean="0">
                <a:latin typeface="Courier New" panose="02070309020205020404" pitchFamily="49" charset="0"/>
                <a:cs typeface="Courier New" panose="02070309020205020404" pitchFamily="49" charset="0"/>
              </a:rPr>
              <a:t>-p </a:t>
            </a:r>
            <a:r>
              <a:rPr lang="en-US" altLang="en-US" sz="2000" dirty="0">
                <a:latin typeface="Courier New" panose="02070309020205020404" pitchFamily="49" charset="0"/>
                <a:cs typeface="Courier New" panose="02070309020205020404" pitchFamily="49" charset="0"/>
              </a:rPr>
              <a:t>$VSC_DATA/miniconda3 </a:t>
            </a:r>
            <a:endParaRPr lang="en-US" sz="2000" dirty="0" smtClean="0"/>
          </a:p>
          <a:p>
            <a:r>
              <a:rPr lang="en-US" sz="2000" dirty="0" smtClean="0"/>
              <a:t>Create </a:t>
            </a:r>
            <a:r>
              <a:rPr lang="en-US" sz="2000" dirty="0" err="1" smtClean="0"/>
              <a:t>conda</a:t>
            </a:r>
            <a:r>
              <a:rPr lang="en-US" sz="2000" dirty="0" smtClean="0"/>
              <a:t> environment per every project</a:t>
            </a:r>
            <a:br>
              <a:rPr lang="en-US" sz="2000" dirty="0" smtClean="0"/>
            </a:br>
            <a:r>
              <a:rPr lang="en-US" sz="2000" dirty="0" err="1" smtClean="0">
                <a:latin typeface="Courier New" panose="02070309020205020404" pitchFamily="49" charset="0"/>
                <a:cs typeface="Courier New" panose="02070309020205020404" pitchFamily="49" charset="0"/>
              </a:rPr>
              <a:t>conda</a:t>
            </a:r>
            <a:r>
              <a:rPr lang="en-US" sz="2000" dirty="0" smtClean="0">
                <a:latin typeface="Courier New" panose="02070309020205020404" pitchFamily="49" charset="0"/>
                <a:cs typeface="Courier New" panose="02070309020205020404" pitchFamily="49" charset="0"/>
              </a:rPr>
              <a:t> create –n </a:t>
            </a:r>
            <a:r>
              <a:rPr lang="en-US" sz="2000" dirty="0" err="1" smtClean="0">
                <a:latin typeface="Courier New" panose="02070309020205020404" pitchFamily="49" charset="0"/>
                <a:cs typeface="Courier New" panose="02070309020205020404" pitchFamily="49" charset="0"/>
              </a:rPr>
              <a:t>EnvTF</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tensorflow-gpu</a:t>
            </a:r>
            <a:r>
              <a:rPr lang="en-US" sz="2000" dirty="0" smtClean="0">
                <a:latin typeface="Courier New" panose="02070309020205020404" pitchFamily="49" charset="0"/>
                <a:cs typeface="Courier New" panose="02070309020205020404" pitchFamily="49" charset="0"/>
              </a:rPr>
              <a:t>=2.0.0 </a:t>
            </a:r>
            <a:r>
              <a:rPr lang="en-US" sz="2000" dirty="0" err="1" smtClean="0">
                <a:latin typeface="Courier New" panose="02070309020205020404" pitchFamily="49" charset="0"/>
                <a:cs typeface="Courier New" panose="02070309020205020404" pitchFamily="49" charset="0"/>
              </a:rPr>
              <a:t>pytorch</a:t>
            </a:r>
            <a:endParaRPr lang="en-US" sz="2000" dirty="0" smtClean="0"/>
          </a:p>
          <a:p>
            <a:r>
              <a:rPr lang="en-US" sz="2000" dirty="0" smtClean="0"/>
              <a:t>Use your own </a:t>
            </a:r>
            <a:r>
              <a:rPr lang="en-US" sz="2000" dirty="0" err="1" smtClean="0"/>
              <a:t>conda</a:t>
            </a:r>
            <a:r>
              <a:rPr lang="en-US" sz="2000" dirty="0" smtClean="0"/>
              <a:t>/Python in your jobs/scripts</a:t>
            </a:r>
            <a:br>
              <a:rPr lang="en-US" sz="2000" dirty="0" smtClean="0"/>
            </a:br>
            <a:r>
              <a:rPr lang="en-US" sz="2000" dirty="0" err="1" smtClean="0">
                <a:latin typeface="Courier New" panose="02070309020205020404" pitchFamily="49" charset="0"/>
                <a:cs typeface="Courier New" panose="02070309020205020404" pitchFamily="49" charset="0"/>
              </a:rPr>
              <a:t>conda</a:t>
            </a:r>
            <a:r>
              <a:rPr lang="en-US" sz="2000" dirty="0" smtClean="0">
                <a:latin typeface="Courier New" panose="02070309020205020404" pitchFamily="49" charset="0"/>
                <a:cs typeface="Courier New" panose="02070309020205020404" pitchFamily="49" charset="0"/>
              </a:rPr>
              <a:t> activate </a:t>
            </a:r>
            <a:r>
              <a:rPr lang="en-US" sz="2000" dirty="0" err="1" smtClean="0">
                <a:latin typeface="Courier New" panose="02070309020205020404" pitchFamily="49" charset="0"/>
                <a:cs typeface="Courier New" panose="02070309020205020404" pitchFamily="49" charset="0"/>
              </a:rPr>
              <a:t>EnvTF</a:t>
            </a:r>
            <a:endParaRPr lang="en-US" sz="2000" dirty="0" smtClean="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smtClean="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graphicFrame>
        <p:nvGraphicFramePr>
          <p:cNvPr id="5" name="Tijdelijke aanduiding voor inhoud 4"/>
          <p:cNvGraphicFramePr>
            <a:graphicFrameLocks noGrp="1"/>
          </p:cNvGraphicFramePr>
          <p:nvPr>
            <p:ph idx="1"/>
            <p:extLst/>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smtClean="0"/>
              <a:t>Prices </a:t>
            </a:r>
            <a:endParaRPr lang="en-US" dirty="0"/>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a:t>
            </a:r>
            <a:br>
              <a:rPr lang="en-US" altLang="en-US" sz="1900" dirty="0"/>
            </a:br>
            <a:r>
              <a:rPr lang="en-US" altLang="en-US" sz="1900" dirty="0">
                <a:hlinkClick r:id="rId3"/>
              </a:rPr>
              <a:t>https://</a:t>
            </a:r>
            <a:r>
              <a:rPr lang="en-US" altLang="en-US" sz="1900" dirty="0" smtClean="0">
                <a:hlinkClick r:id="rId3"/>
              </a:rPr>
              <a:t>admin.kuleuven.be/icts/onderzoek/hpc/request-project-credits</a:t>
            </a:r>
            <a:r>
              <a:rPr lang="en-US" altLang="en-US" sz="1900" dirty="0"/>
              <a:t/>
            </a:r>
            <a:br>
              <a:rPr lang="en-US" altLang="en-US" sz="1900" dirty="0"/>
            </a:br>
            <a:r>
              <a:rPr lang="pl-PL" altLang="en-US" sz="1900" dirty="0" smtClean="0">
                <a:hlinkClick r:id="rId4"/>
              </a:rPr>
              <a:t>https</a:t>
            </a:r>
            <a:r>
              <a:rPr lang="pl-PL" altLang="en-US" sz="1900" dirty="0">
                <a:hlinkClick r:id="rId4"/>
              </a:rPr>
              <a:t>://icts.kuleuven.be/sc/forms/Aanvraagformulier_HPC_Credits</a:t>
            </a:r>
            <a:endParaRPr lang="en-US" altLang="en-US" sz="1900" dirty="0"/>
          </a:p>
          <a:p>
            <a:pPr>
              <a:lnSpc>
                <a:spcPct val="98000"/>
              </a:lnSpc>
            </a:pPr>
            <a:r>
              <a:rPr lang="en-US" altLang="en-US" sz="1900" dirty="0"/>
              <a:t>Extra project credits (to add to existing </a:t>
            </a:r>
            <a:r>
              <a:rPr lang="en-US" altLang="en-US" sz="1900" dirty="0" smtClean="0"/>
              <a:t>project)</a:t>
            </a:r>
            <a:br>
              <a:rPr lang="en-US" altLang="en-US" sz="1900" dirty="0" smtClean="0"/>
            </a:br>
            <a:r>
              <a:rPr lang="pl-PL" altLang="en-US" sz="1900" dirty="0" smtClean="0">
                <a:hlinkClick r:id="rId5"/>
              </a:rPr>
              <a:t>https</a:t>
            </a:r>
            <a:r>
              <a:rPr lang="pl-PL" altLang="en-US" sz="1900" dirty="0">
                <a:hlinkClick r:id="rId5"/>
              </a:rPr>
              <a:t>://admin.kuleuven.be/icts/onderzoek/hpc/extra-project-credits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smtClean="0"/>
              <a:t>Extra services</a:t>
            </a:r>
          </a:p>
        </p:txBody>
      </p:sp>
    </p:spTree>
    <p:extLst>
      <p:ext uri="{BB962C8B-B14F-4D97-AF65-F5344CB8AC3E}">
        <p14:creationId xmlns:p14="http://schemas.microsoft.com/office/powerpoint/2010/main" val="10669693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40963" name="Rectangle 3"/>
          <p:cNvSpPr>
            <a:spLocks noGrp="1" noChangeArrowheads="1"/>
          </p:cNvSpPr>
          <p:nvPr>
            <p:ph idx="1"/>
          </p:nvPr>
        </p:nvSpPr>
        <p:spPr/>
        <p:txBody>
          <a:bodyPr/>
          <a:lstStyle/>
          <a:p>
            <a:pPr eaLnBrk="1" hangingPunct="1"/>
            <a:r>
              <a:rPr lang="en-US" altLang="en-US" dirty="0" smtClean="0"/>
              <a:t>Some text editors:</a:t>
            </a:r>
          </a:p>
          <a:p>
            <a:pPr lvl="1" eaLnBrk="1" hangingPunct="1"/>
            <a:r>
              <a:rPr lang="en-US" altLang="en-US" dirty="0" err="1" smtClean="0"/>
              <a:t>nano</a:t>
            </a:r>
            <a:r>
              <a:rPr lang="en-US" altLang="en-US" dirty="0" smtClean="0"/>
              <a:t>: easiest editor</a:t>
            </a:r>
          </a:p>
          <a:p>
            <a:pPr lvl="1" eaLnBrk="1" hangingPunct="1"/>
            <a:r>
              <a:rPr lang="en-US" altLang="en-US" dirty="0" err="1" smtClean="0"/>
              <a:t>gedit</a:t>
            </a:r>
            <a:r>
              <a:rPr lang="en-US" altLang="en-US" dirty="0" smtClean="0"/>
              <a:t>: notepad-like (needs X-forwarding!)</a:t>
            </a:r>
          </a:p>
          <a:p>
            <a:pPr lvl="1" eaLnBrk="1" hangingPunct="1"/>
            <a:r>
              <a:rPr lang="en-US" altLang="en-US" dirty="0" smtClean="0"/>
              <a:t>vim</a:t>
            </a:r>
          </a:p>
          <a:p>
            <a:pPr lvl="1" eaLnBrk="1" hangingPunct="1"/>
            <a:r>
              <a:rPr lang="en-US" altLang="en-US" dirty="0" err="1" smtClean="0"/>
              <a:t>emacs</a:t>
            </a:r>
            <a:r>
              <a:rPr lang="en-US" altLang="en-US" dirty="0" smtClean="0"/>
              <a:t> (X-window) or </a:t>
            </a:r>
            <a:r>
              <a:rPr lang="en-US" altLang="en-US" dirty="0" err="1" smtClean="0"/>
              <a:t>emacs</a:t>
            </a:r>
            <a:r>
              <a:rPr lang="en-US" altLang="en-US" dirty="0" smtClean="0"/>
              <a:t> -</a:t>
            </a:r>
            <a:r>
              <a:rPr lang="en-US" altLang="en-US" dirty="0" err="1" smtClean="0"/>
              <a:t>nw</a:t>
            </a:r>
            <a:r>
              <a:rPr lang="en-US" altLang="en-US" dirty="0" smtClean="0"/>
              <a:t> (terminal)</a:t>
            </a:r>
          </a:p>
          <a:p>
            <a:pPr eaLnBrk="1" hangingPunct="1"/>
            <a:endParaRPr lang="en-US" altLang="en-US" dirty="0" smtClean="0"/>
          </a:p>
        </p:txBody>
      </p:sp>
      <p:sp>
        <p:nvSpPr>
          <p:cNvPr id="40962" name="Rectangle 2"/>
          <p:cNvSpPr>
            <a:spLocks noGrp="1" noChangeArrowheads="1"/>
          </p:cNvSpPr>
          <p:nvPr>
            <p:ph type="title"/>
          </p:nvPr>
        </p:nvSpPr>
        <p:spPr/>
        <p:txBody>
          <a:bodyPr/>
          <a:lstStyle/>
          <a:p>
            <a:pPr eaLnBrk="1" hangingPunct="1"/>
            <a:r>
              <a:rPr lang="en-US" altLang="en-US" smtClean="0"/>
              <a:t>Text editors</a:t>
            </a:r>
          </a:p>
        </p:txBody>
      </p:sp>
    </p:spTree>
    <p:extLst>
      <p:ext uri="{BB962C8B-B14F-4D97-AF65-F5344CB8AC3E}">
        <p14:creationId xmlns:p14="http://schemas.microsoft.com/office/powerpoint/2010/main" val="212593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smtClean="0"/>
              <a:t> Nodes</a:t>
            </a:r>
            <a:r>
              <a:rPr lang="en-US" dirty="0" smtClean="0"/>
              <a:t>: how many compute servers to request?</a:t>
            </a:r>
          </a:p>
          <a:p>
            <a:pPr>
              <a:buFont typeface="Wingdings" panose="05000000000000000000" pitchFamily="2" charset="2"/>
              <a:buChar char="q"/>
            </a:pPr>
            <a:r>
              <a:rPr lang="en-US" b="1" dirty="0" smtClean="0"/>
              <a:t> Cores</a:t>
            </a:r>
            <a:r>
              <a:rPr lang="en-US" dirty="0" smtClean="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smtClean="0"/>
              <a:t> Partition</a:t>
            </a:r>
            <a:r>
              <a:rPr lang="en-US" dirty="0" smtClean="0"/>
              <a:t>: GPU, </a:t>
            </a:r>
            <a:r>
              <a:rPr lang="en-US" dirty="0" err="1" smtClean="0"/>
              <a:t>BigMem</a:t>
            </a:r>
            <a:r>
              <a:rPr lang="en-US" dirty="0" smtClean="0"/>
              <a:t>, Superdome, AMD</a:t>
            </a:r>
            <a:endParaRPr lang="en-US" b="1" dirty="0" smtClean="0"/>
          </a:p>
          <a:p>
            <a:pPr>
              <a:buFont typeface="Wingdings" panose="05000000000000000000" pitchFamily="2" charset="2"/>
              <a:buChar char="q"/>
            </a:pPr>
            <a:r>
              <a:rPr lang="en-US" b="1" dirty="0" smtClean="0"/>
              <a:t> </a:t>
            </a:r>
            <a:r>
              <a:rPr lang="en-US" b="1" dirty="0" err="1" smtClean="0"/>
              <a:t>Walltime</a:t>
            </a:r>
            <a:r>
              <a:rPr lang="en-US" dirty="0"/>
              <a:t>: </a:t>
            </a:r>
            <a:r>
              <a:rPr lang="en-US" dirty="0" smtClean="0"/>
              <a:t>how long to use resources?</a:t>
            </a:r>
            <a:endParaRPr lang="en-US" dirty="0"/>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smtClean="0"/>
              <a:t>Resource </a:t>
            </a:r>
            <a:r>
              <a:rPr lang="pl-PL" altLang="en-US" smtClean="0"/>
              <a:t>Glossary</a:t>
            </a:r>
            <a:endParaRPr lang="en-US" alt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smtClean="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smtClean="0"/>
                <a:t>Storage</a:t>
              </a:r>
              <a:endParaRPr lang="nl-BE" sz="1200" b="1" dirty="0"/>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smtClean="0">
                    <a:solidFill>
                      <a:schemeClr val="accent3">
                        <a:lumMod val="50000"/>
                      </a:schemeClr>
                    </a:solidFill>
                  </a:rPr>
                  <a:t>INTERACTIVE GUI </a:t>
                </a:r>
                <a:br>
                  <a:rPr lang="nl-BE" sz="2000" b="1" dirty="0" smtClean="0">
                    <a:solidFill>
                      <a:schemeClr val="accent3">
                        <a:lumMod val="50000"/>
                      </a:schemeClr>
                    </a:solidFill>
                  </a:rPr>
                </a:br>
                <a:r>
                  <a:rPr lang="nl-BE" sz="2000" b="1" dirty="0" smtClean="0">
                    <a:solidFill>
                      <a:schemeClr val="accent3">
                        <a:lumMod val="50000"/>
                      </a:schemeClr>
                    </a:solidFill>
                  </a:rPr>
                  <a:t>WORKLOAD</a:t>
                </a:r>
                <a:endParaRPr lang="nl-BE" sz="2000" b="1" dirty="0">
                  <a:solidFill>
                    <a:schemeClr val="accent3">
                      <a:lumMod val="50000"/>
                    </a:schemeClr>
                  </a:solidFill>
                </a:endParaRP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smtClean="0"/>
                  <a:t>Login</a:t>
                </a:r>
              </a:p>
              <a:p>
                <a:r>
                  <a:rPr lang="nl-BE" sz="1200" b="1" dirty="0" smtClean="0"/>
                  <a:t>NX</a:t>
                </a:r>
                <a:endParaRPr lang="nl-BE" sz="1200" b="1" dirty="0"/>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smtClean="0">
                  <a:solidFill>
                    <a:schemeClr val="accent3">
                      <a:lumMod val="50000"/>
                    </a:schemeClr>
                  </a:solidFill>
                </a:rPr>
                <a:t>BATCH WORKLOAD</a:t>
              </a:r>
              <a:endParaRPr lang="nl-BE" sz="2000" b="1" dirty="0">
                <a:solidFill>
                  <a:schemeClr val="accent3">
                    <a:lumMod val="50000"/>
                  </a:schemeClr>
                </a:solidFill>
              </a:endParaRP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smtClean="0">
                  <a:solidFill>
                    <a:schemeClr val="accent3">
                      <a:lumMod val="50000"/>
                    </a:schemeClr>
                  </a:solidFill>
                </a:rPr>
                <a:t>INTERACTIVE WORKLOAD</a:t>
              </a:r>
              <a:endParaRPr lang="nl-BE" sz="2000" b="1" dirty="0">
                <a:solidFill>
                  <a:schemeClr val="accent3">
                    <a:lumMod val="50000"/>
                  </a:schemeClr>
                </a:solidFill>
              </a:endParaRP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smtClean="0"/>
              <a:t>Batch </a:t>
            </a:r>
            <a:r>
              <a:rPr lang="en-US" b="1" dirty="0"/>
              <a:t>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smtClean="0"/>
              <a:t>Interactive </a:t>
            </a:r>
            <a:r>
              <a:rPr lang="en-US" b="1" dirty="0"/>
              <a:t>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a:t>
            </a:r>
            <a:r>
              <a:rPr lang="en-US" dirty="0" smtClean="0"/>
              <a:t>nodes.</a:t>
            </a:r>
          </a:p>
          <a:p>
            <a:pPr marL="457200" indent="-457200">
              <a:buFont typeface="+mj-lt"/>
              <a:buAutoNum type="arabicParenR"/>
            </a:pPr>
            <a:r>
              <a:rPr lang="en-US" dirty="0" smtClean="0"/>
              <a:t>To get GPU(s), you can use </a:t>
            </a:r>
            <a:r>
              <a:rPr lang="en-US" b="1" dirty="0" err="1" smtClean="0"/>
              <a:t>JupyterHub</a:t>
            </a:r>
            <a:r>
              <a:rPr lang="en-US" dirty="0"/>
              <a:t> </a:t>
            </a:r>
            <a:r>
              <a:rPr lang="en-US" dirty="0" smtClean="0"/>
              <a:t>with your internet browser</a:t>
            </a:r>
            <a:endParaRPr lang="en-US" dirty="0"/>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smtClean="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smtClean="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smtClean="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 </a:t>
            </a:r>
            <a:r>
              <a:rPr lang="en-US" dirty="0" smtClean="0">
                <a:solidFill>
                  <a:srgbClr val="FF0000"/>
                </a:solidFill>
                <a:latin typeface="Courier New" panose="02070309020205020404" pitchFamily="49" charset="0"/>
                <a:cs typeface="Courier New" panose="02070309020205020404" pitchFamily="49" charset="0"/>
              </a:rPr>
              <a:t>–l nodes=1:ppn=36,pmem=5gb,walltime=12:00:00 </a:t>
            </a:r>
            <a:r>
              <a:rPr lang="en-US" dirty="0" smtClean="0">
                <a:latin typeface="Courier New" panose="02070309020205020404" pitchFamily="49" charset="0"/>
                <a:cs typeface="Courier New" panose="02070309020205020404" pitchFamily="49" charset="0"/>
              </a:rPr>
              <a:t>–A &lt;project name&gt;</a:t>
            </a:r>
            <a:endParaRPr lang="en-US" dirty="0" smtClean="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smtClean="0"/>
                <a:t>Specifying &lt;project name&gt; for credits is mandatory, e.g.: </a:t>
              </a:r>
              <a:r>
                <a:rPr lang="en-US" b="1" dirty="0" smtClean="0">
                  <a:latin typeface="Courier New" panose="02070309020205020404" pitchFamily="49" charset="0"/>
                  <a:cs typeface="Courier New" panose="02070309020205020404" pitchFamily="49" charset="0"/>
                </a:rPr>
                <a:t>–A </a:t>
              </a:r>
              <a:r>
                <a:rPr lang="en-US" b="1" dirty="0" err="1" smtClean="0">
                  <a:latin typeface="Courier New" panose="02070309020205020404" pitchFamily="49" charset="0"/>
                  <a:cs typeface="Courier New" panose="02070309020205020404" pitchFamily="49" charset="0"/>
                </a:rPr>
                <a:t>lp_hpcinfo_training</a:t>
              </a:r>
              <a:endParaRPr lang="en-US" b="1" dirty="0" smtClean="0">
                <a:latin typeface="Courier New" panose="02070309020205020404" pitchFamily="49" charset="0"/>
                <a:cs typeface="Courier New" panose="02070309020205020404" pitchFamily="49" charset="0"/>
              </a:endParaRPr>
            </a:p>
            <a:p>
              <a:pPr marL="285750" indent="-285750">
                <a:buFontTx/>
                <a:buChar char="-"/>
              </a:pPr>
              <a:r>
                <a:rPr lang="en-US" dirty="0" smtClean="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smtClean="0">
                  <a:latin typeface="Courier New" panose="02070309020205020404" pitchFamily="49" charset="0"/>
                  <a:cs typeface="Courier New" panose="02070309020205020404" pitchFamily="49" charset="0"/>
                </a:rPr>
                <a:t>default_project</a:t>
              </a:r>
              <a:endParaRPr lang="en-US" dirty="0" smtClean="0"/>
            </a:p>
            <a:p>
              <a:pPr marL="285750" indent="-285750">
                <a:buFontTx/>
                <a:buChar char="-"/>
              </a:pPr>
              <a:r>
                <a:rPr lang="en-US" dirty="0" smtClean="0"/>
                <a:t>Implicit defaults</a:t>
              </a:r>
              <a:r>
                <a:rPr lang="en-US" dirty="0"/>
                <a:t> </a:t>
              </a:r>
              <a:r>
                <a:rPr lang="en-US" dirty="0" smtClean="0"/>
                <a:t>are </a:t>
              </a:r>
              <a:r>
                <a:rPr lang="en-US" dirty="0" smtClean="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6" y="2638003"/>
            <a:ext cx="1017572" cy="2046740"/>
            <a:chOff x="1464096" y="2636912"/>
            <a:chExt cx="1017572"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6" y="3725001"/>
              <a:ext cx="79208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One server</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Cores per Server</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smtClean="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smtClean="0"/>
              <a:t>Interactive job: 1 core for 1 hour (default)</a:t>
            </a:r>
            <a:br>
              <a:rPr lang="en-US" dirty="0" smtClean="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–I –A </a:t>
            </a:r>
            <a:r>
              <a:rPr lang="en-US" dirty="0" err="1" smtClean="0">
                <a:solidFill>
                  <a:srgbClr val="FF0000"/>
                </a:solidFill>
                <a:latin typeface="Courier New" panose="02070309020205020404" pitchFamily="49" charset="0"/>
                <a:cs typeface="Courier New" panose="02070309020205020404" pitchFamily="49" charset="0"/>
              </a:rPr>
              <a:t>lp_hpc</a:t>
            </a:r>
            <a:r>
              <a:rPr lang="en-US" dirty="0" smtClean="0">
                <a:solidFill>
                  <a:srgbClr val="FF0000"/>
                </a:solidFill>
                <a:latin typeface="Courier New" panose="02070309020205020404" pitchFamily="49" charset="0"/>
                <a:cs typeface="Courier New" panose="02070309020205020404" pitchFamily="49" charset="0"/>
              </a:rPr>
              <a:t/>
            </a:r>
            <a:br>
              <a:rPr lang="en-US" dirty="0" smtClean="0">
                <a:solidFill>
                  <a:srgbClr val="FF0000"/>
                </a:solidFill>
                <a:latin typeface="Courier New" panose="02070309020205020404" pitchFamily="49" charset="0"/>
                <a:cs typeface="Courier New" panose="02070309020205020404" pitchFamily="49" charset="0"/>
              </a:rPr>
            </a:br>
            <a:endParaRPr lang="en-US" dirty="0" smtClean="0">
              <a:solidFill>
                <a:srgbClr val="FF0000"/>
              </a:solidFill>
            </a:endParaRPr>
          </a:p>
          <a:p>
            <a:pPr marL="285750" indent="-285750">
              <a:buFontTx/>
              <a:buChar char="-"/>
            </a:pPr>
            <a:r>
              <a:rPr lang="en-US" dirty="0" smtClean="0"/>
              <a:t>Interactive job with X-forwarding</a:t>
            </a:r>
            <a:br>
              <a:rPr lang="en-US" dirty="0" smtClean="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 </a:t>
            </a:r>
            <a:r>
              <a:rPr lang="en-US" dirty="0" smtClean="0">
                <a:solidFill>
                  <a:srgbClr val="FF0000"/>
                </a:solidFill>
                <a:latin typeface="Courier New" panose="02070309020205020404" pitchFamily="49" charset="0"/>
                <a:cs typeface="Courier New" panose="02070309020205020404" pitchFamily="49" charset="0"/>
              </a:rPr>
              <a:t>–X</a:t>
            </a:r>
            <a:r>
              <a:rPr lang="en-US" dirty="0" smtClean="0">
                <a:latin typeface="Courier New" panose="02070309020205020404" pitchFamily="49" charset="0"/>
                <a:cs typeface="Courier New" panose="02070309020205020404" pitchFamily="49" charset="0"/>
              </a:rPr>
              <a:t> –A </a:t>
            </a:r>
            <a:r>
              <a:rPr lang="en-US" dirty="0" err="1" smtClean="0">
                <a:latin typeface="Courier New" panose="02070309020205020404" pitchFamily="49" charset="0"/>
                <a:cs typeface="Courier New" panose="02070309020205020404" pitchFamily="49" charset="0"/>
              </a:rPr>
              <a:t>lp_hpc</a:t>
            </a:r>
            <a:endParaRPr lang="en-US" dirty="0" smtClean="0"/>
          </a:p>
          <a:p>
            <a:pPr marL="285750" indent="-285750">
              <a:buFontTx/>
              <a:buChar char="-"/>
            </a:pPr>
            <a:endParaRPr lang="en-US" dirty="0" smtClean="0"/>
          </a:p>
          <a:p>
            <a:pPr marL="285750" indent="-285750">
              <a:buFontTx/>
              <a:buChar char="-"/>
            </a:pPr>
            <a:r>
              <a:rPr lang="en-US" dirty="0" smtClean="0"/>
              <a:t>Ask 2 </a:t>
            </a:r>
            <a:r>
              <a:rPr lang="en-US" dirty="0" err="1" smtClean="0"/>
              <a:t>SkyLake</a:t>
            </a:r>
            <a:r>
              <a:rPr lang="en-US" dirty="0" smtClean="0"/>
              <a:t> nodes, 36 cores each, 4 GB RAM per core for 12 hours</a:t>
            </a:r>
            <a:br>
              <a:rPr lang="en-US" dirty="0" smtClean="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 </a:t>
            </a:r>
            <a:r>
              <a:rPr lang="en-US" dirty="0" smtClean="0">
                <a:solidFill>
                  <a:srgbClr val="FF0000"/>
                </a:solidFill>
                <a:latin typeface="Courier New" panose="02070309020205020404" pitchFamily="49" charset="0"/>
                <a:cs typeface="Courier New" panose="02070309020205020404" pitchFamily="49" charset="0"/>
              </a:rPr>
              <a:t>–l nodes=5:ppn=36:skylake,pmem=4gb,walltime=12:00:00 </a:t>
            </a:r>
            <a:r>
              <a:rPr lang="en-US" dirty="0" smtClean="0">
                <a:latin typeface="Courier New" panose="02070309020205020404" pitchFamily="49" charset="0"/>
                <a:cs typeface="Courier New" panose="02070309020205020404" pitchFamily="49" charset="0"/>
              </a:rPr>
              <a:t>–A </a:t>
            </a:r>
            <a:r>
              <a:rPr lang="en-US" dirty="0" err="1" smtClean="0">
                <a:latin typeface="Courier New" panose="02070309020205020404" pitchFamily="49" charset="0"/>
                <a:cs typeface="Courier New" panose="02070309020205020404" pitchFamily="49" charset="0"/>
              </a:rPr>
              <a:t>lp_hpc</a:t>
            </a:r>
            <a:endParaRPr lang="en-US" dirty="0" smtClean="0"/>
          </a:p>
          <a:p>
            <a:pPr marL="285750" indent="-285750">
              <a:buFontTx/>
              <a:buChar char="-"/>
            </a:pPr>
            <a:endParaRPr lang="en-US" dirty="0" smtClean="0"/>
          </a:p>
          <a:p>
            <a:pPr marL="285750" indent="-285750">
              <a:buFontTx/>
              <a:buChar char="-"/>
            </a:pPr>
            <a:r>
              <a:rPr lang="en-US" dirty="0" smtClean="0"/>
              <a:t>Ask 2 </a:t>
            </a:r>
            <a:r>
              <a:rPr lang="en-US" dirty="0" err="1" smtClean="0"/>
              <a:t>CascadeLake</a:t>
            </a:r>
            <a:r>
              <a:rPr lang="en-US" dirty="0" smtClean="0"/>
              <a:t> nodes, 36 cores each, 4GB RAM per core for 30 min</a:t>
            </a:r>
            <a:br>
              <a:rPr lang="en-US" dirty="0" smtClean="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a:t>
            </a:r>
            <a:r>
              <a:rPr lang="en-US" dirty="0" smtClean="0">
                <a:latin typeface="Courier New" panose="02070309020205020404" pitchFamily="49" charset="0"/>
                <a:cs typeface="Courier New" panose="02070309020205020404" pitchFamily="49" charset="0"/>
              </a:rPr>
              <a:t>nodes=2:ppn=36</a:t>
            </a:r>
            <a:r>
              <a:rPr lang="en-US" dirty="0" smtClean="0">
                <a:solidFill>
                  <a:srgbClr val="FF0000"/>
                </a:solidFill>
                <a:latin typeface="Courier New" panose="02070309020205020404" pitchFamily="49" charset="0"/>
                <a:cs typeface="Courier New" panose="02070309020205020404" pitchFamily="49" charset="0"/>
              </a:rPr>
              <a:t>:cascadelake</a:t>
            </a:r>
            <a:r>
              <a:rPr lang="en-US" dirty="0" smtClean="0">
                <a:latin typeface="Courier New" panose="02070309020205020404" pitchFamily="49" charset="0"/>
                <a:cs typeface="Courier New" panose="02070309020205020404" pitchFamily="49" charset="0"/>
              </a:rPr>
              <a:t>,pmem=4gb,walltime=30:00</a:t>
            </a:r>
            <a:r>
              <a:rPr lang="en-US" dirty="0" smtClean="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smtClean="0"/>
          </a:p>
          <a:p>
            <a:pPr marL="285750" indent="-285750">
              <a:buFontTx/>
              <a:buChar char="-"/>
            </a:pPr>
            <a:endParaRPr lang="en-US" dirty="0" smtClean="0"/>
          </a:p>
          <a:p>
            <a:pPr marL="285750" indent="-285750">
              <a:buFontTx/>
              <a:buChar char="-"/>
            </a:pPr>
            <a:r>
              <a:rPr lang="en-US" dirty="0" smtClean="0"/>
              <a:t>Request fraction of a node</a:t>
            </a:r>
            <a:br>
              <a:rPr lang="en-US" dirty="0" smtClean="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a:t>
            </a:r>
            <a:r>
              <a:rPr lang="en-US" dirty="0" smtClean="0">
                <a:latin typeface="Courier New" panose="02070309020205020404" pitchFamily="49" charset="0"/>
                <a:cs typeface="Courier New" panose="02070309020205020404" pitchFamily="49" charset="0"/>
              </a:rPr>
              <a:t>nodes=1:</a:t>
            </a:r>
            <a:r>
              <a:rPr lang="en-US" dirty="0" smtClean="0">
                <a:solidFill>
                  <a:srgbClr val="FF0000"/>
                </a:solidFill>
                <a:latin typeface="Courier New" panose="02070309020205020404" pitchFamily="49" charset="0"/>
                <a:cs typeface="Courier New" panose="02070309020205020404" pitchFamily="49" charset="0"/>
              </a:rPr>
              <a:t>ppn=8</a:t>
            </a:r>
            <a:r>
              <a:rPr lang="en-US" dirty="0" smtClean="0">
                <a:latin typeface="Courier New" panose="02070309020205020404" pitchFamily="49" charset="0"/>
                <a:cs typeface="Courier New" panose="02070309020205020404" pitchFamily="49" charset="0"/>
              </a:rPr>
              <a:t>:cascadelake</a:t>
            </a:r>
            <a:r>
              <a:rPr lang="en-US" dirty="0" smtClean="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smtClean="0">
                <a:latin typeface="Courier New" panose="02070309020205020404" pitchFamily="49" charset="0"/>
                <a:cs typeface="Courier New" panose="02070309020205020404" pitchFamily="49" charset="0"/>
              </a:rPr>
              <a:t>lp_hpc</a:t>
            </a:r>
            <a:endParaRPr lang="en-US" dirty="0" smtClean="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smtClean="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smtClean="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a:t>
              </a:r>
              <a:r>
                <a:rPr kumimoji="0" lang="en-US" sz="1600" b="1" i="0" u="none" strike="noStrike" kern="0" cap="none" spc="0" normalizeH="0" baseline="0" noProof="0" dirty="0" smtClean="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smtClean="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smtClean="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smtClean="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smtClean="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smtClean="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smtClean="0">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smtClean="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smtClean="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smtClean="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smtClean="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smtClean="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smtClean="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smtClean="0"/>
              <a:t>Create a new text (ASCII) file</a:t>
            </a:r>
          </a:p>
          <a:p>
            <a:pPr eaLnBrk="1" hangingPunct="1"/>
            <a:r>
              <a:rPr lang="en-US" altLang="en-US" sz="2200" dirty="0" smtClean="0"/>
              <a:t>Give it a good name!</a:t>
            </a:r>
            <a:br>
              <a:rPr lang="en-US" altLang="en-US" sz="2200" dirty="0" smtClean="0"/>
            </a:br>
            <a:r>
              <a:rPr lang="en-US" altLang="en-US" sz="2200" dirty="0" smtClean="0"/>
              <a:t>E.g. </a:t>
            </a:r>
            <a:r>
              <a:rPr lang="en-US" altLang="en-US" sz="2200" dirty="0" err="1" smtClean="0">
                <a:latin typeface="Courier New" panose="02070309020205020404" pitchFamily="49" charset="0"/>
                <a:cs typeface="Courier New" panose="02070309020205020404" pitchFamily="49" charset="0"/>
              </a:rPr>
              <a:t>simulation.pbs</a:t>
            </a:r>
            <a:endParaRPr lang="en-US" altLang="en-US" sz="2200" dirty="0" smtClean="0">
              <a:latin typeface="Courier New" panose="02070309020205020404" pitchFamily="49" charset="0"/>
              <a:cs typeface="Courier New" panose="02070309020205020404" pitchFamily="49" charset="0"/>
            </a:endParaRPr>
          </a:p>
          <a:p>
            <a:pPr eaLnBrk="1" hangingPunct="1"/>
            <a:r>
              <a:rPr lang="en-US" altLang="en-US" sz="2200" dirty="0" smtClean="0"/>
              <a:t>The first line is the shebang!</a:t>
            </a:r>
            <a:br>
              <a:rPr lang="en-US" altLang="en-US" sz="2200" dirty="0" smtClean="0"/>
            </a:br>
            <a:r>
              <a:rPr lang="en-US" altLang="en-US" sz="2200" dirty="0" smtClean="0">
                <a:latin typeface="Courier New" panose="02070309020205020404" pitchFamily="49" charset="0"/>
                <a:cs typeface="Courier New" panose="02070309020205020404" pitchFamily="49" charset="0"/>
              </a:rPr>
              <a:t>#!/bin/bash</a:t>
            </a:r>
          </a:p>
          <a:p>
            <a:pPr eaLnBrk="1" hangingPunct="1"/>
            <a:r>
              <a:rPr lang="en-US" altLang="en-US" sz="2200" dirty="0" smtClean="0"/>
              <a:t>Put all commands line by line, e.g.</a:t>
            </a:r>
            <a:br>
              <a:rPr lang="en-US" altLang="en-US" sz="2200" dirty="0" smtClean="0"/>
            </a:br>
            <a:r>
              <a:rPr lang="en-US" altLang="en-US" sz="2200" dirty="0" smtClean="0">
                <a:latin typeface="Courier New" panose="02070309020205020404" pitchFamily="49" charset="0"/>
                <a:cs typeface="Courier New" panose="02070309020205020404" pitchFamily="49" charset="0"/>
              </a:rPr>
              <a:t>echo “Hello World!”</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smtClean="0"/>
              <a:t>Submit the job to the batch server</a:t>
            </a:r>
          </a:p>
          <a:p>
            <a:pPr eaLnBrk="1" hangingPunct="1"/>
            <a:r>
              <a:rPr lang="en-US" altLang="en-US" sz="2200" dirty="0" smtClean="0"/>
              <a:t>Receive a unique </a:t>
            </a:r>
            <a:r>
              <a:rPr lang="en-US" altLang="en-US" sz="2200" dirty="0" err="1" smtClean="0"/>
              <a:t>JobID</a:t>
            </a:r>
            <a:endParaRPr lang="en-US" altLang="en-US" sz="2200" dirty="0" smtClean="0"/>
          </a:p>
          <a:p>
            <a:pPr eaLnBrk="1" hangingPunct="1"/>
            <a:r>
              <a:rPr lang="en-US" altLang="en-US" sz="2200" dirty="0" smtClean="0"/>
              <a:t>Error and output files</a:t>
            </a:r>
            <a:br>
              <a:rPr lang="en-US" altLang="en-US" sz="2200" dirty="0" smtClean="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smtClean="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smtClean="0">
                  <a:latin typeface="Courier New" panose="02070309020205020404" pitchFamily="49" charset="0"/>
                  <a:cs typeface="Courier New" panose="02070309020205020404" pitchFamily="49" charset="0"/>
                </a:rPr>
                <a:t>#!/bin/bash</a:t>
              </a:r>
            </a:p>
            <a:p>
              <a:r>
                <a:rPr lang="en-US" sz="2000" smtClean="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qsub</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simulation.pbs</a:t>
              </a:r>
              <a:r>
                <a:rPr lang="en-US" sz="2000" dirty="0" smtClean="0">
                  <a:latin typeface="Courier New" panose="02070309020205020404" pitchFamily="49" charset="0"/>
                  <a:cs typeface="Courier New" panose="02070309020205020404" pitchFamily="49" charset="0"/>
                </a:rPr>
                <a:t> –A </a:t>
              </a:r>
              <a:r>
                <a:rPr lang="en-US" sz="2000" dirty="0" err="1" smtClean="0">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smtClean="0">
                  <a:solidFill>
                    <a:srgbClr val="FF0000"/>
                  </a:solidFill>
                  <a:latin typeface="Courier New" panose="02070309020205020404" pitchFamily="49" charset="0"/>
                  <a:cs typeface="Courier New" panose="02070309020205020404" pitchFamily="49" charset="0"/>
                </a:rPr>
                <a:t>50041238</a:t>
              </a:r>
              <a:r>
                <a:rPr lang="en-US" sz="2000" dirty="0" smtClean="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smtClean="0">
                  <a:latin typeface="Courier New" panose="02070309020205020404" pitchFamily="49" charset="0"/>
                  <a:cs typeface="Courier New" panose="02070309020205020404" pitchFamily="49" charset="0"/>
                </a:rPr>
                <a:t>$ ls simulation*</a:t>
              </a:r>
              <a:br>
                <a:rPr lang="en-US" sz="2000" dirty="0" smtClean="0">
                  <a:latin typeface="Courier New" panose="02070309020205020404" pitchFamily="49" charset="0"/>
                  <a:cs typeface="Courier New" panose="02070309020205020404" pitchFamily="49" charset="0"/>
                </a:rPr>
              </a:br>
              <a:r>
                <a:rPr lang="en-US" sz="2000" dirty="0" err="1" smtClean="0">
                  <a:latin typeface="Courier New" panose="02070309020205020404" pitchFamily="49" charset="0"/>
                  <a:cs typeface="Courier New" panose="02070309020205020404" pitchFamily="49" charset="0"/>
                </a:rPr>
                <a:t>simulation.pbs</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simulation.pbs.e50041238</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simulation.pbs.o</a:t>
              </a:r>
              <a:r>
                <a:rPr lang="en-US" sz="2000" dirty="0">
                  <a:latin typeface="Courier New" panose="02070309020205020404" pitchFamily="49" charset="0"/>
                  <a:cs typeface="Courier New" panose="02070309020205020404" pitchFamily="49" charset="0"/>
                </a:rPr>
                <a:t>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stderr</a:t>
              </a:r>
              <a:r>
                <a:rPr lang="en-US" smtClean="0"/>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smtClean="0"/>
              <a:t>Always created</a:t>
            </a:r>
          </a:p>
          <a:p>
            <a:pPr eaLnBrk="1" hangingPunct="1"/>
            <a:r>
              <a:rPr lang="en-US" altLang="en-US" sz="2200" dirty="0" smtClean="0">
                <a:latin typeface="Courier New" panose="02070309020205020404" pitchFamily="49" charset="0"/>
                <a:cs typeface="Courier New" panose="02070309020205020404" pitchFamily="49" charset="0"/>
              </a:rPr>
              <a:t>&lt;</a:t>
            </a:r>
            <a:r>
              <a:rPr lang="en-US" altLang="en-US" sz="2200" dirty="0" err="1" smtClean="0">
                <a:latin typeface="Courier New" panose="02070309020205020404" pitchFamily="49" charset="0"/>
                <a:cs typeface="Courier New" panose="02070309020205020404" pitchFamily="49" charset="0"/>
              </a:rPr>
              <a:t>JobScript</a:t>
            </a:r>
            <a:r>
              <a:rPr lang="en-US" altLang="en-US" sz="2200" dirty="0" smtClean="0">
                <a:latin typeface="Courier New" panose="02070309020205020404" pitchFamily="49" charset="0"/>
                <a:cs typeface="Courier New" panose="02070309020205020404" pitchFamily="49" charset="0"/>
              </a:rPr>
              <a:t>&gt;.</a:t>
            </a:r>
            <a:r>
              <a:rPr lang="en-US" altLang="en-US" sz="2200" b="1" dirty="0" smtClean="0">
                <a:solidFill>
                  <a:srgbClr val="FF0000"/>
                </a:solidFill>
                <a:latin typeface="Courier New" panose="02070309020205020404" pitchFamily="49" charset="0"/>
                <a:cs typeface="Courier New" panose="02070309020205020404" pitchFamily="49" charset="0"/>
              </a:rPr>
              <a:t>e</a:t>
            </a:r>
            <a:r>
              <a:rPr lang="en-US" altLang="en-US" sz="2200" dirty="0" smtClean="0">
                <a:latin typeface="Courier New" panose="02070309020205020404" pitchFamily="49" charset="0"/>
                <a:cs typeface="Courier New" panose="02070309020205020404" pitchFamily="49" charset="0"/>
              </a:rPr>
              <a:t>&lt;</a:t>
            </a:r>
            <a:r>
              <a:rPr lang="en-US" altLang="en-US" sz="2200" dirty="0" err="1" smtClean="0">
                <a:latin typeface="Courier New" panose="02070309020205020404" pitchFamily="49" charset="0"/>
                <a:cs typeface="Courier New" panose="02070309020205020404" pitchFamily="49" charset="0"/>
              </a:rPr>
              <a:t>JobID</a:t>
            </a:r>
            <a:r>
              <a:rPr lang="en-US" altLang="en-US" sz="2200" dirty="0" smtClean="0">
                <a:latin typeface="Courier New" panose="02070309020205020404" pitchFamily="49" charset="0"/>
                <a:cs typeface="Courier New" panose="02070309020205020404" pitchFamily="49" charset="0"/>
              </a:rPr>
              <a:t>&gt;</a:t>
            </a:r>
          </a:p>
          <a:p>
            <a:pPr eaLnBrk="1" hangingPunct="1"/>
            <a:r>
              <a:rPr lang="en-US" altLang="en-US" sz="2200" dirty="0" smtClean="0"/>
              <a:t>Contains all errors and warnings</a:t>
            </a:r>
          </a:p>
          <a:p>
            <a:pPr eaLnBrk="1" hangingPunct="1"/>
            <a:r>
              <a:rPr lang="en-US" altLang="en-US" sz="2200" dirty="0" smtClean="0"/>
              <a:t>If empty: everything went well</a:t>
            </a:r>
          </a:p>
          <a:p>
            <a:pPr eaLnBrk="1" hangingPunct="1"/>
            <a:r>
              <a:rPr lang="en-US" altLang="en-US" sz="2200" dirty="0" smtClean="0"/>
              <a:t>Always study it</a:t>
            </a:r>
          </a:p>
          <a:p>
            <a:pPr eaLnBrk="1" hangingPunct="1"/>
            <a:r>
              <a:rPr lang="en-US" altLang="en-US" sz="2200" dirty="0" err="1" smtClean="0"/>
              <a:t>Addess</a:t>
            </a:r>
            <a:r>
              <a:rPr lang="en-US" altLang="en-US" sz="2200" dirty="0" smtClean="0"/>
              <a:t> all warnings and errors</a:t>
            </a:r>
            <a:br>
              <a:rPr lang="en-US" altLang="en-US" sz="2200" dirty="0" smtClean="0"/>
            </a:br>
            <a:r>
              <a:rPr lang="en-US" altLang="en-US" sz="2200" dirty="0" smtClean="0"/>
              <a:t>(if you can)</a:t>
            </a:r>
          </a:p>
          <a:p>
            <a:pPr eaLnBrk="1" hangingPunct="1"/>
            <a:r>
              <a:rPr lang="en-US" altLang="en-US" sz="2200" dirty="0" smtClean="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smtClean="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smtClean="0">
                  <a:latin typeface="Courier New" panose="02070309020205020404" pitchFamily="49" charset="0"/>
                  <a:cs typeface="Courier New" panose="02070309020205020404" pitchFamily="49" charset="0"/>
                </a:rPr>
                <a:t>$ ls *.e*</a:t>
              </a:r>
              <a:br>
                <a:rPr lang="en-US" sz="2000" dirty="0" smtClean="0">
                  <a:latin typeface="Courier New" panose="02070309020205020404" pitchFamily="49" charset="0"/>
                  <a:cs typeface="Courier New" panose="02070309020205020404" pitchFamily="49" charset="0"/>
                </a:rPr>
              </a:br>
              <a:r>
                <a:rPr lang="en-US" sz="2000" b="1" dirty="0" smtClean="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smtClean="0">
                  <a:latin typeface="Courier New" panose="02070309020205020404" pitchFamily="49" charset="0"/>
                  <a:cs typeface="Courier New" panose="02070309020205020404" pitchFamily="49" charset="0"/>
                </a:rPr>
                <a:t>Stack </a:t>
              </a:r>
              <a:r>
                <a:rPr lang="en-US" altLang="en-US" dirty="0">
                  <a:latin typeface="Courier New" panose="02070309020205020404" pitchFamily="49" charset="0"/>
                  <a:cs typeface="Courier New" panose="02070309020205020404" pitchFamily="49" charset="0"/>
                </a:rPr>
                <a:t>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smtClean="0">
                  <a:latin typeface="Courier New" panose="02070309020205020404" pitchFamily="49" charset="0"/>
                  <a:cs typeface="Courier New" panose="02070309020205020404" pitchFamily="49" charset="0"/>
                </a:rPr>
                <a:t>PBS</a:t>
              </a:r>
              <a:r>
                <a:rPr lang="en-US" altLang="en-US" dirty="0">
                  <a:latin typeface="Courier New" panose="02070309020205020404" pitchFamily="49" charset="0"/>
                  <a:cs typeface="Courier New" panose="02070309020205020404" pitchFamily="49" charset="0"/>
                </a:rPr>
                <a:t>: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smtClean="0"/>
              <a:t>Always created</a:t>
            </a:r>
          </a:p>
          <a:p>
            <a:pPr eaLnBrk="1" hangingPunct="1"/>
            <a:r>
              <a:rPr lang="en-US" altLang="en-US" sz="2200" dirty="0" smtClean="0">
                <a:latin typeface="Courier New" panose="02070309020205020404" pitchFamily="49" charset="0"/>
                <a:cs typeface="Courier New" panose="02070309020205020404" pitchFamily="49" charset="0"/>
              </a:rPr>
              <a:t>&lt;</a:t>
            </a:r>
            <a:r>
              <a:rPr lang="en-US" altLang="en-US" sz="2200" dirty="0" err="1" smtClean="0">
                <a:latin typeface="Courier New" panose="02070309020205020404" pitchFamily="49" charset="0"/>
                <a:cs typeface="Courier New" panose="02070309020205020404" pitchFamily="49" charset="0"/>
              </a:rPr>
              <a:t>JobScript</a:t>
            </a:r>
            <a:r>
              <a:rPr lang="en-US" altLang="en-US" sz="2200" dirty="0" smtClean="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smtClean="0">
                <a:latin typeface="Courier New" panose="02070309020205020404" pitchFamily="49" charset="0"/>
                <a:cs typeface="Courier New" panose="02070309020205020404" pitchFamily="49" charset="0"/>
              </a:rPr>
              <a:t>&lt;</a:t>
            </a:r>
            <a:r>
              <a:rPr lang="en-US" altLang="en-US" sz="2200" dirty="0" err="1" smtClean="0">
                <a:latin typeface="Courier New" panose="02070309020205020404" pitchFamily="49" charset="0"/>
                <a:cs typeface="Courier New" panose="02070309020205020404" pitchFamily="49" charset="0"/>
              </a:rPr>
              <a:t>JobID</a:t>
            </a:r>
            <a:r>
              <a:rPr lang="en-US" altLang="en-US" sz="2200" dirty="0" smtClean="0">
                <a:latin typeface="Courier New" panose="02070309020205020404" pitchFamily="49" charset="0"/>
                <a:cs typeface="Courier New" panose="02070309020205020404" pitchFamily="49" charset="0"/>
              </a:rPr>
              <a:t>&gt;</a:t>
            </a:r>
          </a:p>
          <a:p>
            <a:pPr eaLnBrk="1" hangingPunct="1"/>
            <a:r>
              <a:rPr lang="en-US" altLang="en-US" sz="2200" dirty="0" smtClean="0"/>
              <a:t>Contains all standard output (instead of screen)</a:t>
            </a:r>
          </a:p>
          <a:p>
            <a:pPr eaLnBrk="1" hangingPunct="1"/>
            <a:r>
              <a:rPr lang="en-US" altLang="en-US" sz="2200" dirty="0" smtClean="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smtClean="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smtClean="0">
                  <a:latin typeface="Courier New" panose="02070309020205020404" pitchFamily="49" charset="0"/>
                  <a:cs typeface="Courier New" panose="02070309020205020404" pitchFamily="49" charset="0"/>
                </a:rPr>
                <a:t>$ ls *.o*</a:t>
              </a:r>
              <a:br>
                <a:rPr lang="en-US" sz="2000" dirty="0" smtClean="0">
                  <a:latin typeface="Courier New" panose="02070309020205020404" pitchFamily="49" charset="0"/>
                  <a:cs typeface="Courier New" panose="02070309020205020404" pitchFamily="49" charset="0"/>
                </a:rPr>
              </a:br>
              <a:r>
                <a:rPr lang="en-US" sz="2000" b="1" dirty="0" smtClean="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Date</a:t>
              </a:r>
              <a:r>
                <a:rPr lang="en-US" sz="1600" dirty="0">
                  <a:latin typeface="Courier New" panose="02070309020205020404" pitchFamily="49" charset="0"/>
                  <a:cs typeface="Courier New" panose="02070309020205020404" pitchFamily="49" charset="0"/>
                </a:rPr>
                <a:t>: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a:t>
              </a:r>
              <a:r>
                <a:rPr lang="en-US" sz="1600" dirty="0" smtClean="0">
                  <a:latin typeface="Courier New" panose="02070309020205020404" pitchFamily="49" charset="0"/>
                  <a:cs typeface="Courier New" panose="02070309020205020404" pitchFamily="49" charset="0"/>
                </a:rPr>
                <a:t>50240161.tier2-p-moab-2.tier2.hpc. …</a:t>
              </a:r>
              <a:endParaRPr lang="en-US" sz="1600" dirty="0">
                <a:latin typeface="Courier New" panose="02070309020205020404" pitchFamily="49" charset="0"/>
                <a:cs typeface="Courier New" panose="02070309020205020404" pitchFamily="49" charset="0"/>
              </a:endParaRPr>
            </a:p>
            <a:p>
              <a:r>
                <a:rPr lang="en-US" sz="1600" dirty="0" smtClean="0">
                  <a:latin typeface="Courier New" panose="02070309020205020404" pitchFamily="49" charset="0"/>
                  <a:cs typeface="Courier New" panose="02070309020205020404" pitchFamily="49" charset="0"/>
                </a:rPr>
                <a:t>Resource </a:t>
              </a:r>
              <a:r>
                <a:rPr lang="en-US" sz="1600" dirty="0">
                  <a:latin typeface="Courier New" panose="02070309020205020404" pitchFamily="49" charset="0"/>
                  <a:cs typeface="Courier New" panose="02070309020205020404" pitchFamily="49" charset="0"/>
                </a:rPr>
                <a:t>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smtClean="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smtClean="0"/>
              <a:t>My </a:t>
            </a:r>
            <a:r>
              <a:rPr lang="pl-PL" altLang="en-US" dirty="0" err="1" smtClean="0"/>
              <a:t>first</a:t>
            </a:r>
            <a:r>
              <a:rPr lang="pl-PL" altLang="en-US" dirty="0" smtClean="0"/>
              <a:t> </a:t>
            </a:r>
            <a:r>
              <a:rPr lang="pl-PL" altLang="en-US" dirty="0" err="1" smtClean="0"/>
              <a:t>pbs</a:t>
            </a:r>
            <a:r>
              <a:rPr lang="pl-PL" altLang="en-US" dirty="0" smtClean="0"/>
              <a:t> </a:t>
            </a:r>
            <a:r>
              <a:rPr lang="pl-PL" altLang="en-US" dirty="0" err="1" smtClean="0"/>
              <a:t>script</a:t>
            </a:r>
            <a:endParaRPr lang="en-US" altLang="en-US" dirty="0" smtClean="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fontScale="90000"/>
          </a:bodyPr>
          <a:lstStyle/>
          <a:p>
            <a:pPr eaLnBrk="1" hangingPunct="1"/>
            <a:r>
              <a:rPr lang="en-US" altLang="en-US" dirty="0" smtClean="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85</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86</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SkyLake</a:t>
              </a:r>
              <a:r>
                <a:rPr lang="en-US" dirty="0" smtClean="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smtClean="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smtClean="0"/>
                <a:t>2 CPUs</a:t>
              </a:r>
            </a:p>
            <a:p>
              <a:pPr algn="ctr"/>
              <a:r>
                <a:rPr lang="en-US" b="1" dirty="0" smtClean="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smtClean="0"/>
                  <a:t>2 CPUs</a:t>
                </a:r>
              </a:p>
              <a:p>
                <a:pPr algn="ctr"/>
                <a:r>
                  <a:rPr lang="en-US" b="1" dirty="0" smtClean="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(192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CascadeLake</a:t>
              </a:r>
              <a:r>
                <a:rPr lang="en-US" dirty="0" smtClean="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nodes=1:ppn=9:gpus=1:skylake</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smtClean="0">
                <a:latin typeface="Courier New" panose="02070309020205020404" pitchFamily="49" charset="0"/>
                <a:cs typeface="Courier New" panose="02070309020205020404" pitchFamily="49" charset="0"/>
              </a:rPr>
              <a:t>#PBS –l </a:t>
            </a:r>
            <a:r>
              <a:rPr lang="en-US" altLang="en-US" sz="1800" dirty="0" err="1" smtClean="0">
                <a:latin typeface="Courier New" panose="02070309020205020404" pitchFamily="49" charset="0"/>
                <a:cs typeface="Courier New" panose="02070309020205020404" pitchFamily="49" charset="0"/>
              </a:rPr>
              <a:t>pmem</a:t>
            </a:r>
            <a:r>
              <a:rPr lang="en-US" altLang="en-US" sz="1800" dirty="0" smtClean="0">
                <a:latin typeface="Courier New" panose="02070309020205020404" pitchFamily="49" charset="0"/>
                <a:cs typeface="Courier New" panose="02070309020205020404" pitchFamily="49" charset="0"/>
              </a:rPr>
              <a:t>=5gb</a:t>
            </a:r>
          </a:p>
          <a:p>
            <a:pPr marL="0" indent="0">
              <a:buNone/>
            </a:pPr>
            <a:r>
              <a:rPr lang="en-US" altLang="en-US" sz="1800" dirty="0" smtClean="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smtClean="0">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smtClean="0"/>
              <a:t>Using </a:t>
            </a:r>
            <a:r>
              <a:rPr lang="en-US" altLang="en-US" dirty="0"/>
              <a:t>P</a:t>
            </a:r>
            <a:r>
              <a:rPr lang="en-US" altLang="en-US" dirty="0" smtClean="0"/>
              <a:t>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smtClean="0"/>
                  <a:t>1 CPUs</a:t>
                </a:r>
              </a:p>
              <a:p>
                <a:pPr algn="ctr"/>
                <a:r>
                  <a:rPr lang="en-US" b="1" dirty="0" smtClean="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nodes=1:ppn=18:gpus=2:skylake</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smtClean="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smtClean="0">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smtClean="0"/>
              <a:t>Using </a:t>
            </a:r>
            <a:r>
              <a:rPr lang="en-US" altLang="en-US" dirty="0"/>
              <a:t>P</a:t>
            </a:r>
            <a:r>
              <a:rPr lang="en-US" altLang="en-US" dirty="0" smtClean="0"/>
              <a:t>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smtClean="0"/>
                    <a:t>1 CPUs</a:t>
                  </a:r>
                </a:p>
                <a:p>
                  <a:pPr algn="ctr"/>
                  <a:r>
                    <a:rPr lang="en-US" b="1" dirty="0" smtClean="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9</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endPar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endPar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endPar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smtClean="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smtClean="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smtClean="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smtClean="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nodes=1:ppn=4:gpus=1:cascadelake</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smtClean="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smtClean="0">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smtClean="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smtClean="0"/>
                    <a:t>1 CPUs</a:t>
                  </a:r>
                </a:p>
                <a:p>
                  <a:pPr algn="ctr"/>
                  <a:r>
                    <a:rPr lang="en-US" b="1" dirty="0" smtClean="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(20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nodes=1:ppn=12:gpus=3:cascadelake</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smtClean="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smtClean="0">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smtClean="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smtClean="0"/>
                    <a:t>1 CPUs</a:t>
                  </a:r>
                </a:p>
                <a:p>
                  <a:pPr algn="ctr"/>
                  <a:r>
                    <a:rPr lang="en-US" b="1" dirty="0" smtClean="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smtClean="0"/>
                    <a:t>RAM</a:t>
                  </a:r>
                  <a:br>
                    <a:rPr lang="en-US" b="1" dirty="0" smtClean="0"/>
                  </a:br>
                  <a:r>
                    <a:rPr lang="en-US" b="1" dirty="0" smtClean="0"/>
                    <a:t>(60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smtClean="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92</a:t>
            </a:fld>
            <a:endParaRPr lang="nl-NL" dirty="0"/>
          </a:p>
        </p:txBody>
      </p:sp>
      <p:graphicFrame>
        <p:nvGraphicFramePr>
          <p:cNvPr id="7" name="Table 6"/>
          <p:cNvGraphicFramePr>
            <a:graphicFrameLocks noGrp="1"/>
          </p:cNvGraphicFramePr>
          <p:nvPr>
            <p:extLst/>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smtClean="0"/>
                        <a:t>Dev.</a:t>
                      </a:r>
                      <a:br>
                        <a:rPr lang="en-US" sz="1400" dirty="0" smtClean="0"/>
                      </a:br>
                      <a:r>
                        <a:rPr lang="en-US" sz="1400" dirty="0" smtClean="0"/>
                        <a:t>ID</a:t>
                      </a:r>
                      <a:endParaRPr lang="nl-BE" sz="1400" dirty="0"/>
                    </a:p>
                  </a:txBody>
                  <a:tcPr/>
                </a:tc>
                <a:tc>
                  <a:txBody>
                    <a:bodyPr/>
                    <a:lstStyle/>
                    <a:p>
                      <a:pPr algn="ctr"/>
                      <a:r>
                        <a:rPr lang="en-US" sz="2400" dirty="0" smtClean="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smtClean="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smtClean="0"/>
                        <a:t>508</a:t>
                      </a:r>
                      <a:endParaRPr lang="nl-BE" dirty="0"/>
                    </a:p>
                  </a:txBody>
                  <a:tcPr>
                    <a:solidFill>
                      <a:schemeClr val="accent5"/>
                    </a:solidFill>
                  </a:tcPr>
                </a:tc>
                <a:tc>
                  <a:txBody>
                    <a:bodyPr/>
                    <a:lstStyle/>
                    <a:p>
                      <a:pPr algn="ctr"/>
                      <a:r>
                        <a:rPr lang="en-US" dirty="0" smtClean="0"/>
                        <a:t>37</a:t>
                      </a:r>
                      <a:endParaRPr lang="nl-BE" dirty="0"/>
                    </a:p>
                  </a:txBody>
                  <a:tcPr>
                    <a:solidFill>
                      <a:schemeClr val="accent5">
                        <a:lumMod val="20000"/>
                        <a:lumOff val="80000"/>
                      </a:schemeClr>
                    </a:solidFill>
                  </a:tcPr>
                </a:tc>
                <a:tc>
                  <a:txBody>
                    <a:bodyPr/>
                    <a:lstStyle/>
                    <a:p>
                      <a:pPr algn="ctr"/>
                      <a:r>
                        <a:rPr lang="en-US" dirty="0" smtClean="0"/>
                        <a:t>37</a:t>
                      </a:r>
                      <a:endParaRPr lang="nl-BE" dirty="0"/>
                    </a:p>
                  </a:txBody>
                  <a:tcPr>
                    <a:solidFill>
                      <a:schemeClr val="accent5">
                        <a:lumMod val="20000"/>
                        <a:lumOff val="80000"/>
                      </a:schemeClr>
                    </a:solidFill>
                  </a:tcPr>
                </a:tc>
                <a:tc>
                  <a:txBody>
                    <a:bodyPr/>
                    <a:lstStyle/>
                    <a:p>
                      <a:pPr algn="ctr"/>
                      <a:r>
                        <a:rPr lang="en-US" dirty="0" smtClean="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smtClean="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smtClean="0"/>
                        <a:t>37</a:t>
                      </a:r>
                      <a:endParaRPr lang="nl-BE" dirty="0"/>
                    </a:p>
                  </a:txBody>
                  <a:tcPr>
                    <a:solidFill>
                      <a:schemeClr val="accent5">
                        <a:lumMod val="20000"/>
                        <a:lumOff val="80000"/>
                      </a:schemeClr>
                    </a:solidFill>
                  </a:tcPr>
                </a:tc>
                <a:tc>
                  <a:txBody>
                    <a:bodyPr/>
                    <a:lstStyle/>
                    <a:p>
                      <a:pPr algn="ctr"/>
                      <a:r>
                        <a:rPr lang="en-US" dirty="0" smtClean="0"/>
                        <a:t>507</a:t>
                      </a:r>
                      <a:endParaRPr lang="nl-BE" dirty="0"/>
                    </a:p>
                  </a:txBody>
                  <a:tcPr>
                    <a:solidFill>
                      <a:schemeClr val="accent5"/>
                    </a:solidFill>
                  </a:tcPr>
                </a:tc>
                <a:tc>
                  <a:txBody>
                    <a:bodyPr/>
                    <a:lstStyle/>
                    <a:p>
                      <a:pPr algn="ctr"/>
                      <a:r>
                        <a:rPr lang="en-US" dirty="0" smtClean="0"/>
                        <a:t>61</a:t>
                      </a:r>
                      <a:endParaRPr lang="nl-BE" dirty="0"/>
                    </a:p>
                  </a:txBody>
                  <a:tcPr>
                    <a:solidFill>
                      <a:schemeClr val="accent5">
                        <a:lumMod val="60000"/>
                        <a:lumOff val="40000"/>
                      </a:schemeClr>
                    </a:solidFill>
                  </a:tcPr>
                </a:tc>
                <a:tc>
                  <a:txBody>
                    <a:bodyPr/>
                    <a:lstStyle/>
                    <a:p>
                      <a:pPr algn="ctr"/>
                      <a:r>
                        <a:rPr lang="en-US" dirty="0" smtClean="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smtClean="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smtClean="0"/>
                        <a:t>36</a:t>
                      </a:r>
                      <a:endParaRPr lang="nl-BE" dirty="0"/>
                    </a:p>
                  </a:txBody>
                  <a:tcPr>
                    <a:solidFill>
                      <a:schemeClr val="accent5">
                        <a:lumMod val="20000"/>
                        <a:lumOff val="80000"/>
                      </a:schemeClr>
                    </a:solidFill>
                  </a:tcPr>
                </a:tc>
                <a:tc>
                  <a:txBody>
                    <a:bodyPr/>
                    <a:lstStyle/>
                    <a:p>
                      <a:pPr algn="ctr"/>
                      <a:r>
                        <a:rPr lang="en-US" dirty="0" smtClean="0"/>
                        <a:t>61</a:t>
                      </a:r>
                      <a:endParaRPr lang="nl-BE" dirty="0"/>
                    </a:p>
                  </a:txBody>
                  <a:tcPr>
                    <a:solidFill>
                      <a:schemeClr val="accent5">
                        <a:lumMod val="60000"/>
                        <a:lumOff val="40000"/>
                      </a:schemeClr>
                    </a:solidFill>
                  </a:tcPr>
                </a:tc>
                <a:tc>
                  <a:txBody>
                    <a:bodyPr/>
                    <a:lstStyle/>
                    <a:p>
                      <a:pPr algn="ctr"/>
                      <a:r>
                        <a:rPr lang="en-US" dirty="0" smtClean="0"/>
                        <a:t>508</a:t>
                      </a:r>
                      <a:endParaRPr lang="nl-BE" dirty="0"/>
                    </a:p>
                  </a:txBody>
                  <a:tcPr>
                    <a:solidFill>
                      <a:schemeClr val="accent5"/>
                    </a:solidFill>
                  </a:tcPr>
                </a:tc>
                <a:tc>
                  <a:txBody>
                    <a:bodyPr/>
                    <a:lstStyle/>
                    <a:p>
                      <a:pPr algn="ctr"/>
                      <a:r>
                        <a:rPr lang="en-US" dirty="0" smtClean="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smtClean="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smtClean="0"/>
                        <a:t>62</a:t>
                      </a:r>
                      <a:endParaRPr lang="nl-BE" dirty="0"/>
                    </a:p>
                  </a:txBody>
                  <a:tcPr>
                    <a:solidFill>
                      <a:schemeClr val="accent5">
                        <a:lumMod val="60000"/>
                        <a:lumOff val="40000"/>
                      </a:schemeClr>
                    </a:solidFill>
                  </a:tcPr>
                </a:tc>
                <a:tc>
                  <a:txBody>
                    <a:bodyPr/>
                    <a:lstStyle/>
                    <a:p>
                      <a:pPr algn="ctr"/>
                      <a:r>
                        <a:rPr lang="en-US" dirty="0" smtClean="0"/>
                        <a:t>37</a:t>
                      </a:r>
                      <a:endParaRPr lang="nl-BE" dirty="0"/>
                    </a:p>
                  </a:txBody>
                  <a:tcPr>
                    <a:solidFill>
                      <a:schemeClr val="accent5">
                        <a:lumMod val="20000"/>
                        <a:lumOff val="80000"/>
                      </a:schemeClr>
                    </a:solidFill>
                  </a:tcPr>
                </a:tc>
                <a:tc>
                  <a:txBody>
                    <a:bodyPr/>
                    <a:lstStyle/>
                    <a:p>
                      <a:pPr algn="ctr"/>
                      <a:r>
                        <a:rPr lang="en-US" dirty="0" smtClean="0"/>
                        <a:t>37</a:t>
                      </a:r>
                      <a:endParaRPr lang="nl-BE" dirty="0"/>
                    </a:p>
                  </a:txBody>
                  <a:tcPr>
                    <a:solidFill>
                      <a:schemeClr val="accent5">
                        <a:lumMod val="20000"/>
                        <a:lumOff val="80000"/>
                      </a:schemeClr>
                    </a:solidFill>
                  </a:tcPr>
                </a:tc>
                <a:tc>
                  <a:txBody>
                    <a:bodyPr/>
                    <a:lstStyle/>
                    <a:p>
                      <a:pPr algn="ctr"/>
                      <a:r>
                        <a:rPr lang="en-US" dirty="0" smtClean="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extLst/>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smtClean="0"/>
                        <a:t>Dev.</a:t>
                      </a:r>
                      <a:br>
                        <a:rPr lang="en-US" sz="1400" dirty="0" smtClean="0"/>
                      </a:br>
                      <a:r>
                        <a:rPr lang="en-US" sz="1400" dirty="0" smtClean="0"/>
                        <a:t>ID</a:t>
                      </a:r>
                      <a:endParaRPr lang="nl-BE" sz="1400" dirty="0"/>
                    </a:p>
                  </a:txBody>
                  <a:tcPr/>
                </a:tc>
                <a:tc>
                  <a:txBody>
                    <a:bodyPr/>
                    <a:lstStyle/>
                    <a:p>
                      <a:pPr algn="ctr"/>
                      <a:r>
                        <a:rPr lang="en-US" sz="2400" dirty="0" smtClean="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smtClean="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smtClean="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smtClean="0"/>
                        <a:t>509</a:t>
                      </a:r>
                      <a:endParaRPr lang="nl-BE" dirty="0"/>
                    </a:p>
                  </a:txBody>
                  <a:tcPr>
                    <a:solidFill>
                      <a:schemeClr val="accent5"/>
                    </a:solidFill>
                  </a:tcPr>
                </a:tc>
                <a:tc>
                  <a:txBody>
                    <a:bodyPr/>
                    <a:lstStyle/>
                    <a:p>
                      <a:pPr algn="ctr"/>
                      <a:r>
                        <a:rPr lang="en-US" dirty="0" smtClean="0"/>
                        <a:t>10</a:t>
                      </a:r>
                      <a:endParaRPr lang="nl-BE" dirty="0"/>
                    </a:p>
                  </a:txBody>
                  <a:tcPr>
                    <a:solidFill>
                      <a:schemeClr val="accent5">
                        <a:lumMod val="20000"/>
                        <a:lumOff val="80000"/>
                      </a:schemeClr>
                    </a:solidFill>
                  </a:tcPr>
                </a:tc>
                <a:tc>
                  <a:txBody>
                    <a:bodyPr/>
                    <a:lstStyle/>
                    <a:p>
                      <a:pPr algn="ctr"/>
                      <a:r>
                        <a:rPr lang="en-US" dirty="0" smtClean="0"/>
                        <a:t>19</a:t>
                      </a:r>
                      <a:endParaRPr lang="nl-BE" dirty="0"/>
                    </a:p>
                  </a:txBody>
                  <a:tcPr>
                    <a:solidFill>
                      <a:schemeClr val="accent5">
                        <a:lumMod val="60000"/>
                        <a:lumOff val="40000"/>
                      </a:schemeClr>
                    </a:solidFill>
                  </a:tcPr>
                </a:tc>
                <a:tc>
                  <a:txBody>
                    <a:bodyPr/>
                    <a:lstStyle/>
                    <a:p>
                      <a:pPr algn="ctr"/>
                      <a:r>
                        <a:rPr lang="en-US" dirty="0" smtClean="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smtClean="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smtClean="0"/>
                        <a:t>10</a:t>
                      </a:r>
                      <a:endParaRPr lang="nl-BE" dirty="0"/>
                    </a:p>
                  </a:txBody>
                  <a:tcPr>
                    <a:solidFill>
                      <a:schemeClr val="accent5">
                        <a:lumMod val="20000"/>
                        <a:lumOff val="80000"/>
                      </a:schemeClr>
                    </a:solidFill>
                  </a:tcPr>
                </a:tc>
                <a:tc>
                  <a:txBody>
                    <a:bodyPr/>
                    <a:lstStyle/>
                    <a:p>
                      <a:pPr algn="ctr"/>
                      <a:r>
                        <a:rPr lang="en-US" dirty="0" smtClean="0"/>
                        <a:t>508</a:t>
                      </a:r>
                      <a:endParaRPr lang="nl-BE" dirty="0"/>
                    </a:p>
                  </a:txBody>
                  <a:tcPr>
                    <a:solidFill>
                      <a:schemeClr val="accent5"/>
                    </a:solidFill>
                  </a:tcPr>
                </a:tc>
                <a:tc>
                  <a:txBody>
                    <a:bodyPr/>
                    <a:lstStyle/>
                    <a:p>
                      <a:pPr algn="ctr"/>
                      <a:r>
                        <a:rPr lang="en-US" dirty="0" smtClean="0"/>
                        <a:t>18</a:t>
                      </a:r>
                      <a:endParaRPr lang="nl-BE" dirty="0"/>
                    </a:p>
                  </a:txBody>
                  <a:tcPr>
                    <a:solidFill>
                      <a:schemeClr val="accent5">
                        <a:lumMod val="60000"/>
                        <a:lumOff val="40000"/>
                      </a:schemeClr>
                    </a:solidFill>
                  </a:tcPr>
                </a:tc>
                <a:tc>
                  <a:txBody>
                    <a:bodyPr/>
                    <a:lstStyle/>
                    <a:p>
                      <a:pPr algn="ctr"/>
                      <a:r>
                        <a:rPr lang="en-US" dirty="0" smtClean="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smtClean="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smtClean="0"/>
                        <a:t>19</a:t>
                      </a:r>
                      <a:endParaRPr lang="nl-BE" dirty="0"/>
                    </a:p>
                  </a:txBody>
                  <a:tcPr>
                    <a:solidFill>
                      <a:schemeClr val="accent5">
                        <a:lumMod val="60000"/>
                        <a:lumOff val="40000"/>
                      </a:schemeClr>
                    </a:solidFill>
                  </a:tcPr>
                </a:tc>
                <a:tc>
                  <a:txBody>
                    <a:bodyPr/>
                    <a:lstStyle/>
                    <a:p>
                      <a:pPr algn="ctr"/>
                      <a:r>
                        <a:rPr lang="en-US" dirty="0" smtClean="0"/>
                        <a:t>18</a:t>
                      </a:r>
                      <a:endParaRPr lang="nl-BE" dirty="0"/>
                    </a:p>
                  </a:txBody>
                  <a:tcPr>
                    <a:solidFill>
                      <a:schemeClr val="accent5">
                        <a:lumMod val="60000"/>
                        <a:lumOff val="40000"/>
                      </a:schemeClr>
                    </a:solidFill>
                  </a:tcPr>
                </a:tc>
                <a:tc>
                  <a:txBody>
                    <a:bodyPr/>
                    <a:lstStyle/>
                    <a:p>
                      <a:pPr algn="ctr"/>
                      <a:r>
                        <a:rPr lang="en-US" dirty="0" smtClean="0"/>
                        <a:t>508</a:t>
                      </a:r>
                      <a:endParaRPr lang="nl-BE" dirty="0"/>
                    </a:p>
                  </a:txBody>
                  <a:tcPr>
                    <a:solidFill>
                      <a:schemeClr val="accent5"/>
                    </a:solidFill>
                  </a:tcPr>
                </a:tc>
                <a:tc>
                  <a:txBody>
                    <a:bodyPr/>
                    <a:lstStyle/>
                    <a:p>
                      <a:pPr algn="ctr"/>
                      <a:r>
                        <a:rPr lang="en-US" dirty="0" smtClean="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smtClean="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smtClean="0"/>
                        <a:t>18</a:t>
                      </a:r>
                      <a:endParaRPr lang="nl-BE" dirty="0"/>
                    </a:p>
                  </a:txBody>
                  <a:tcPr>
                    <a:solidFill>
                      <a:schemeClr val="accent5">
                        <a:lumMod val="60000"/>
                        <a:lumOff val="40000"/>
                      </a:schemeClr>
                    </a:solidFill>
                  </a:tcPr>
                </a:tc>
                <a:tc>
                  <a:txBody>
                    <a:bodyPr/>
                    <a:lstStyle/>
                    <a:p>
                      <a:pPr algn="ctr"/>
                      <a:r>
                        <a:rPr lang="en-US" dirty="0" smtClean="0"/>
                        <a:t>18</a:t>
                      </a:r>
                      <a:endParaRPr lang="nl-BE" dirty="0"/>
                    </a:p>
                  </a:txBody>
                  <a:tcPr>
                    <a:solidFill>
                      <a:schemeClr val="accent5">
                        <a:lumMod val="60000"/>
                        <a:lumOff val="40000"/>
                      </a:schemeClr>
                    </a:solidFill>
                  </a:tcPr>
                </a:tc>
                <a:tc>
                  <a:txBody>
                    <a:bodyPr/>
                    <a:lstStyle/>
                    <a:p>
                      <a:pPr algn="ctr"/>
                      <a:r>
                        <a:rPr lang="en-US" dirty="0" smtClean="0"/>
                        <a:t>10</a:t>
                      </a:r>
                      <a:endParaRPr lang="nl-BE" dirty="0"/>
                    </a:p>
                  </a:txBody>
                  <a:tcPr>
                    <a:solidFill>
                      <a:schemeClr val="accent5">
                        <a:lumMod val="20000"/>
                        <a:lumOff val="80000"/>
                      </a:schemeClr>
                    </a:solidFill>
                  </a:tcPr>
                </a:tc>
                <a:tc>
                  <a:txBody>
                    <a:bodyPr/>
                    <a:lstStyle/>
                    <a:p>
                      <a:pPr algn="ctr"/>
                      <a:r>
                        <a:rPr lang="en-US" dirty="0" smtClean="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smtClean="0"/>
              <a:t>Bi-directional P2P: </a:t>
            </a:r>
            <a:r>
              <a:rPr lang="en-US" b="1" dirty="0" err="1" smtClean="0">
                <a:solidFill>
                  <a:srgbClr val="FF0000"/>
                </a:solidFill>
              </a:rPr>
              <a:t>PCIe</a:t>
            </a:r>
            <a:r>
              <a:rPr lang="en-US" b="1" dirty="0" smtClean="0"/>
              <a:t/>
            </a:r>
            <a:br>
              <a:rPr lang="en-US" b="1" dirty="0" smtClean="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smtClean="0"/>
              <a:t>Bi-directional P2P: </a:t>
            </a:r>
            <a:r>
              <a:rPr lang="en-US" b="1" dirty="0" err="1" smtClean="0">
                <a:solidFill>
                  <a:srgbClr val="00B050"/>
                </a:solidFill>
              </a:rPr>
              <a:t>NVLink</a:t>
            </a:r>
            <a:r>
              <a:rPr lang="en-US" b="1" dirty="0" smtClean="0"/>
              <a:t/>
            </a:r>
            <a:br>
              <a:rPr lang="en-US" b="1" dirty="0" smtClean="0"/>
            </a:br>
            <a:r>
              <a:rPr lang="en-US" sz="1400" dirty="0" smtClean="0"/>
              <a:t>(</a:t>
            </a:r>
            <a:r>
              <a:rPr lang="en-US" sz="1400" dirty="0" err="1" smtClean="0"/>
              <a:t>Nvidia</a:t>
            </a:r>
            <a:r>
              <a:rPr lang="en-US" sz="1400" dirty="0" smtClean="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latin typeface="Berlin Sans FB Demi" panose="020E0802020502020306" pitchFamily="34" charset="0"/>
                </a:rPr>
                <a:t>GPU</a:t>
              </a:r>
              <a:r>
                <a:rPr lang="en-US" b="1" dirty="0" smtClean="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latin typeface="Berlin Sans FB Demi" panose="020E0802020502020306" pitchFamily="34" charset="0"/>
                </a:rPr>
                <a:t>GPU</a:t>
              </a:r>
              <a:r>
                <a:rPr lang="en-US" b="1" dirty="0" smtClean="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latin typeface="Berlin Sans FB Demi" panose="020E0802020502020306" pitchFamily="34" charset="0"/>
                </a:rPr>
                <a:t>GPU</a:t>
              </a:r>
              <a:r>
                <a:rPr lang="en-US" b="1" dirty="0" smtClean="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latin typeface="Berlin Sans FB Demi" panose="020E0802020502020306" pitchFamily="34" charset="0"/>
                </a:rPr>
                <a:t>GPU</a:t>
              </a:r>
              <a:r>
                <a:rPr lang="en-US" b="1" dirty="0" smtClean="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PCI-e</a:t>
              </a:r>
              <a:endParaRPr lang="nl-BE" dirty="0"/>
            </a:p>
          </p:txBody>
        </p:sp>
      </p:grpSp>
      <p:graphicFrame>
        <p:nvGraphicFramePr>
          <p:cNvPr id="28" name="Table 27"/>
          <p:cNvGraphicFramePr>
            <a:graphicFrameLocks noGrp="1"/>
          </p:cNvGraphicFramePr>
          <p:nvPr>
            <p:extLst/>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smtClean="0"/>
                        <a:t>High</a:t>
                      </a:r>
                      <a:endParaRPr lang="nl-BE" dirty="0"/>
                    </a:p>
                  </a:txBody>
                  <a:tcPr>
                    <a:solidFill>
                      <a:schemeClr val="accent5"/>
                    </a:solidFill>
                  </a:tcPr>
                </a:tc>
                <a:tc>
                  <a:txBody>
                    <a:bodyPr/>
                    <a:lstStyle/>
                    <a:p>
                      <a:pPr algn="ctr"/>
                      <a:r>
                        <a:rPr lang="en-US" dirty="0" smtClean="0"/>
                        <a:t>Med</a:t>
                      </a:r>
                      <a:endParaRPr lang="nl-BE" dirty="0"/>
                    </a:p>
                  </a:txBody>
                  <a:tcPr>
                    <a:solidFill>
                      <a:schemeClr val="accent5">
                        <a:lumMod val="60000"/>
                        <a:lumOff val="40000"/>
                      </a:schemeClr>
                    </a:solidFill>
                  </a:tcPr>
                </a:tc>
                <a:tc>
                  <a:txBody>
                    <a:bodyPr/>
                    <a:lstStyle/>
                    <a:p>
                      <a:pPr algn="ctr"/>
                      <a:r>
                        <a:rPr lang="en-US" dirty="0" smtClean="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smtClean="0"/>
              <a:t>Peer-to-Peer Bandwidth </a:t>
            </a:r>
            <a:r>
              <a:rPr lang="en-US" altLang="en-US" sz="2400" dirty="0" smtClean="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timing>
    <p:tnLst>
      <p:par>
        <p:cTn id="1" dur="indefinite" restart="never" nodeType="tmRoot"/>
      </p:par>
    </p:tnLst>
  </p:timing>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smtClean="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smtClean="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93</a:t>
            </a:fld>
            <a:endParaRPr lang="en-US"/>
          </a:p>
        </p:txBody>
      </p:sp>
    </p:spTree>
    <p:extLst>
      <p:ext uri="{BB962C8B-B14F-4D97-AF65-F5344CB8AC3E}">
        <p14:creationId xmlns:p14="http://schemas.microsoft.com/office/powerpoint/2010/main" val="257618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smtClean="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smtClean="0"/>
              <a:t>All Thin Nodes have 192 GB memory each</a:t>
            </a:r>
            <a:br>
              <a:rPr lang="en-US" sz="2100" dirty="0" smtClean="0"/>
            </a:br>
            <a:r>
              <a:rPr lang="en-US" sz="2100" dirty="0" smtClean="0"/>
              <a:t>You need to leave 6 GB aside for the Operating System, and use the rest</a:t>
            </a:r>
          </a:p>
          <a:p>
            <a:pPr marL="285750" indent="-285750">
              <a:buFontTx/>
              <a:buChar char="-"/>
            </a:pPr>
            <a:r>
              <a:rPr lang="en-US" sz="2100" dirty="0" smtClean="0"/>
              <a:t>By default, every core can have </a:t>
            </a:r>
            <a:br>
              <a:rPr lang="en-US" sz="2100" dirty="0" smtClean="0"/>
            </a:br>
            <a:r>
              <a:rPr lang="en-US" sz="2100" dirty="0" err="1" smtClean="0">
                <a:latin typeface="Courier New" panose="02070309020205020404" pitchFamily="49" charset="0"/>
                <a:cs typeface="Courier New" panose="02070309020205020404" pitchFamily="49" charset="0"/>
              </a:rPr>
              <a:t>pmem</a:t>
            </a:r>
            <a:r>
              <a:rPr lang="en-US" sz="2100" dirty="0" smtClean="0">
                <a:latin typeface="Courier New" panose="02070309020205020404" pitchFamily="49" charset="0"/>
                <a:cs typeface="Courier New" panose="02070309020205020404" pitchFamily="49" charset="0"/>
              </a:rPr>
              <a:t> = (192GB – 6GB) / (36 cores) ≈ 5GB per-core</a:t>
            </a:r>
          </a:p>
          <a:p>
            <a:pPr marL="285750" indent="-285750">
              <a:buFontTx/>
              <a:buChar char="-"/>
            </a:pPr>
            <a:r>
              <a:rPr lang="en-US" sz="2100" dirty="0" smtClean="0"/>
              <a:t>There are 3 methods you can request larger memory than normal:</a:t>
            </a:r>
          </a:p>
          <a:p>
            <a:pPr marL="742950" lvl="1" indent="-285750">
              <a:buFontTx/>
              <a:buChar char="-"/>
            </a:pPr>
            <a:r>
              <a:rPr lang="en-US" sz="2100" dirty="0" smtClean="0"/>
              <a:t>Use less cores (</a:t>
            </a:r>
            <a:r>
              <a:rPr lang="en-US" sz="2100" dirty="0" err="1" smtClean="0">
                <a:latin typeface="Courier New" panose="02070309020205020404" pitchFamily="49" charset="0"/>
                <a:cs typeface="Courier New" panose="02070309020205020404" pitchFamily="49" charset="0"/>
              </a:rPr>
              <a:t>ppn</a:t>
            </a:r>
            <a:r>
              <a:rPr lang="en-US" sz="2100" dirty="0" smtClean="0"/>
              <a:t>), but larger memory-per-core (</a:t>
            </a:r>
            <a:r>
              <a:rPr lang="en-US" sz="2100" dirty="0" err="1" smtClean="0">
                <a:latin typeface="Courier New" panose="02070309020205020404" pitchFamily="49" charset="0"/>
                <a:cs typeface="Courier New" panose="02070309020205020404" pitchFamily="49" charset="0"/>
              </a:rPr>
              <a:t>pmem</a:t>
            </a:r>
            <a:r>
              <a:rPr lang="en-US" sz="2100" dirty="0" smtClean="0"/>
              <a:t>)</a:t>
            </a:r>
          </a:p>
          <a:p>
            <a:pPr marL="742950" lvl="1" indent="-285750">
              <a:buFontTx/>
              <a:buChar char="-"/>
            </a:pPr>
            <a:r>
              <a:rPr lang="en-US" sz="2100" dirty="0" smtClean="0"/>
              <a:t>Use </a:t>
            </a:r>
            <a:r>
              <a:rPr lang="en-US" sz="2100" dirty="0" err="1" smtClean="0">
                <a:latin typeface="Courier New" panose="02070309020205020404" pitchFamily="49" charset="0"/>
                <a:cs typeface="Courier New" panose="02070309020205020404" pitchFamily="49" charset="0"/>
              </a:rPr>
              <a:t>bigmem</a:t>
            </a:r>
            <a:r>
              <a:rPr lang="en-US" sz="2100" dirty="0" smtClean="0"/>
              <a:t> partition</a:t>
            </a:r>
          </a:p>
          <a:p>
            <a:pPr marL="742950" lvl="1" indent="-285750">
              <a:buFontTx/>
              <a:buChar char="-"/>
            </a:pPr>
            <a:r>
              <a:rPr lang="en-US" sz="2100" dirty="0" smtClean="0"/>
              <a:t>Use </a:t>
            </a:r>
            <a:r>
              <a:rPr lang="en-US" sz="2100" dirty="0" smtClean="0">
                <a:latin typeface="Courier New" panose="02070309020205020404" pitchFamily="49" charset="0"/>
                <a:cs typeface="Courier New" panose="02070309020205020404" pitchFamily="49" charset="0"/>
              </a:rPr>
              <a:t>Superdome</a:t>
            </a:r>
            <a:r>
              <a:rPr lang="en-US" sz="2100" dirty="0" smtClean="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smtClean="0"/>
                <a:t>You sacrifice </a:t>
              </a:r>
              <a:r>
                <a:rPr lang="en-US" sz="2100" dirty="0" err="1" smtClean="0">
                  <a:latin typeface="Courier New" panose="02070309020205020404" pitchFamily="49" charset="0"/>
                  <a:cs typeface="Courier New" panose="02070309020205020404" pitchFamily="49" charset="0"/>
                </a:rPr>
                <a:t>ppn</a:t>
              </a:r>
              <a:r>
                <a:rPr lang="en-US" sz="2100" dirty="0" smtClean="0"/>
                <a:t>, in favor of </a:t>
              </a:r>
              <a:r>
                <a:rPr lang="en-US" sz="2100" dirty="0" err="1" smtClean="0">
                  <a:latin typeface="Courier New" panose="02070309020205020404" pitchFamily="49" charset="0"/>
                  <a:cs typeface="Courier New" panose="02070309020205020404" pitchFamily="49" charset="0"/>
                </a:rPr>
                <a:t>pmem</a:t>
              </a:r>
              <a:endParaRPr lang="en-US" sz="2100" dirty="0" smtClean="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smtClean="0"/>
                <a:t>E.g. if you need 20GB memory per core:</a:t>
              </a:r>
              <a:br>
                <a:rPr lang="en-US" sz="2100" dirty="0" smtClean="0"/>
              </a:br>
              <a:r>
                <a:rPr lang="en-US" sz="2100" dirty="0" smtClean="0">
                  <a:latin typeface="Courier New" panose="02070309020205020404" pitchFamily="49" charset="0"/>
                  <a:cs typeface="Courier New" panose="02070309020205020404" pitchFamily="49" charset="0"/>
                </a:rPr>
                <a:t>$&gt; </a:t>
              </a:r>
              <a:r>
                <a:rPr lang="en-US" sz="2100" dirty="0" err="1" smtClean="0">
                  <a:latin typeface="Courier New" panose="02070309020205020404" pitchFamily="49" charset="0"/>
                  <a:cs typeface="Courier New" panose="02070309020205020404" pitchFamily="49" charset="0"/>
                </a:rPr>
                <a:t>qsub</a:t>
              </a:r>
              <a:r>
                <a:rPr lang="en-US" sz="2100" dirty="0" smtClean="0">
                  <a:latin typeface="Courier New" panose="02070309020205020404" pitchFamily="49" charset="0"/>
                  <a:cs typeface="Courier New" panose="02070309020205020404" pitchFamily="49" charset="0"/>
                </a:rPr>
                <a:t> –I –l nodes=1:</a:t>
              </a:r>
              <a:r>
                <a:rPr lang="en-US" sz="2100" dirty="0" smtClean="0">
                  <a:solidFill>
                    <a:srgbClr val="FF0000"/>
                  </a:solidFill>
                  <a:latin typeface="Courier New" panose="02070309020205020404" pitchFamily="49" charset="0"/>
                  <a:cs typeface="Courier New" panose="02070309020205020404" pitchFamily="49" charset="0"/>
                </a:rPr>
                <a:t>ppn=8</a:t>
              </a:r>
              <a:r>
                <a:rPr lang="en-US" sz="2100" dirty="0" smtClean="0">
                  <a:latin typeface="Courier New" panose="02070309020205020404" pitchFamily="49" charset="0"/>
                  <a:cs typeface="Courier New" panose="02070309020205020404" pitchFamily="49" charset="0"/>
                </a:rPr>
                <a:t>,</a:t>
              </a:r>
              <a:r>
                <a:rPr lang="en-US" sz="2100" dirty="0" smtClean="0">
                  <a:solidFill>
                    <a:srgbClr val="FF0000"/>
                  </a:solidFill>
                  <a:latin typeface="Courier New" panose="02070309020205020404" pitchFamily="49" charset="0"/>
                  <a:cs typeface="Courier New" panose="02070309020205020404" pitchFamily="49" charset="0"/>
                </a:rPr>
                <a:t>pmem=20gb</a:t>
              </a:r>
              <a:r>
                <a:rPr lang="en-US" sz="2100" dirty="0" smtClean="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smtClean="0">
                  <a:solidFill>
                    <a:srgbClr val="FF0000"/>
                  </a:solidFill>
                </a:rPr>
                <a:t>Note:</a:t>
              </a:r>
              <a:r>
                <a:rPr lang="en-US" sz="2100" dirty="0" smtClean="0"/>
                <a:t> the total memory requested must be less than 192GB – 6GB = 186GB, i.e.</a:t>
              </a:r>
              <a:br>
                <a:rPr lang="en-US" sz="2100" dirty="0" smtClean="0"/>
              </a:br>
              <a:r>
                <a:rPr lang="en-US" sz="2100" dirty="0" err="1" smtClean="0">
                  <a:latin typeface="Courier New" panose="02070309020205020404" pitchFamily="49" charset="0"/>
                  <a:cs typeface="Courier New" panose="02070309020205020404" pitchFamily="49" charset="0"/>
                </a:rPr>
                <a:t>ppn</a:t>
              </a:r>
              <a:r>
                <a:rPr lang="en-US" sz="2100" dirty="0" smtClean="0">
                  <a:latin typeface="Courier New" panose="02070309020205020404" pitchFamily="49" charset="0"/>
                  <a:cs typeface="Courier New" panose="02070309020205020404" pitchFamily="49" charset="0"/>
                </a:rPr>
                <a:t> × </a:t>
              </a:r>
              <a:r>
                <a:rPr lang="en-US" sz="2100" dirty="0" err="1" smtClean="0">
                  <a:latin typeface="Courier New" panose="02070309020205020404" pitchFamily="49" charset="0"/>
                  <a:cs typeface="Courier New" panose="02070309020205020404" pitchFamily="49" charset="0"/>
                </a:rPr>
                <a:t>pmem</a:t>
              </a:r>
              <a:r>
                <a:rPr lang="en-US" sz="2100" dirty="0" smtClean="0">
                  <a:latin typeface="Courier New" panose="02070309020205020404" pitchFamily="49" charset="0"/>
                  <a:cs typeface="Courier New" panose="02070309020205020404" pitchFamily="49" charset="0"/>
                </a:rPr>
                <a:t> ≤ 186GB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Method</a:t>
              </a:r>
              <a:endParaRPr lang="nl-BE" dirty="0"/>
            </a:p>
          </p:txBody>
        </p:sp>
      </p:grpSp>
    </p:spTree>
    <p:extLst>
      <p:ext uri="{BB962C8B-B14F-4D97-AF65-F5344CB8AC3E}">
        <p14:creationId xmlns:p14="http://schemas.microsoft.com/office/powerpoint/2010/main" val="39333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smtClean="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smtClean="0"/>
              <a:t>We have 10 Large Memory nodes, with 768 GB memory each</a:t>
            </a:r>
          </a:p>
          <a:p>
            <a:pPr marL="285750" indent="-285750">
              <a:buFontTx/>
              <a:buChar char="-"/>
            </a:pPr>
            <a:r>
              <a:rPr lang="en-US" sz="2100" dirty="0" smtClean="0"/>
              <a:t>Specify </a:t>
            </a:r>
            <a:r>
              <a:rPr lang="en-US" sz="2100" dirty="0" smtClean="0">
                <a:latin typeface="Courier New" panose="02070309020205020404" pitchFamily="49" charset="0"/>
                <a:cs typeface="Courier New" panose="02070309020205020404" pitchFamily="49" charset="0"/>
              </a:rPr>
              <a:t>–l partition=</a:t>
            </a:r>
            <a:r>
              <a:rPr lang="en-US" sz="2100" dirty="0" err="1" smtClean="0">
                <a:latin typeface="Courier New" panose="02070309020205020404" pitchFamily="49" charset="0"/>
                <a:cs typeface="Courier New" panose="02070309020205020404" pitchFamily="49" charset="0"/>
              </a:rPr>
              <a:t>bigmem</a:t>
            </a:r>
            <a:r>
              <a:rPr lang="en-US" sz="2100" dirty="0" smtClean="0"/>
              <a:t> with </a:t>
            </a:r>
            <a:r>
              <a:rPr lang="en-US" sz="2100" dirty="0" err="1" smtClean="0">
                <a:latin typeface="Courier New" panose="02070309020205020404" pitchFamily="49" charset="0"/>
                <a:cs typeface="Courier New" panose="02070309020205020404" pitchFamily="49" charset="0"/>
              </a:rPr>
              <a:t>qsub</a:t>
            </a:r>
            <a:r>
              <a:rPr lang="en-US" sz="2100" dirty="0" smtClean="0">
                <a:latin typeface="Courier New" panose="02070309020205020404" pitchFamily="49" charset="0"/>
                <a:cs typeface="Courier New" panose="02070309020205020404" pitchFamily="49" charset="0"/>
              </a:rPr>
              <a:t> </a:t>
            </a:r>
            <a:r>
              <a:rPr lang="en-US" sz="2100" dirty="0" smtClean="0"/>
              <a:t>command</a:t>
            </a:r>
          </a:p>
          <a:p>
            <a:pPr marL="285750" indent="-285750">
              <a:buFontTx/>
              <a:buChar char="-"/>
            </a:pPr>
            <a:r>
              <a:rPr lang="en-US" sz="2100" dirty="0" smtClean="0"/>
              <a:t>Each core can have </a:t>
            </a:r>
            <a:br>
              <a:rPr lang="en-US" sz="2100" dirty="0" smtClean="0"/>
            </a:br>
            <a:r>
              <a:rPr lang="en-US" sz="2100" dirty="0" err="1" smtClean="0">
                <a:latin typeface="Courier New" panose="02070309020205020404" pitchFamily="49" charset="0"/>
                <a:cs typeface="Courier New" panose="02070309020205020404" pitchFamily="49" charset="0"/>
              </a:rPr>
              <a:t>pmem</a:t>
            </a:r>
            <a:r>
              <a:rPr lang="en-US" sz="2100" dirty="0" smtClean="0">
                <a:latin typeface="Courier New" panose="02070309020205020404" pitchFamily="49" charset="0"/>
                <a:cs typeface="Courier New" panose="02070309020205020404" pitchFamily="49" charset="0"/>
              </a:rPr>
              <a:t>=(768 GB – 6 GB) / (36 cores)  </a:t>
            </a:r>
            <a:r>
              <a:rPr lang="en-US" sz="2100" dirty="0">
                <a:latin typeface="Courier New" panose="02070309020205020404" pitchFamily="49" charset="0"/>
                <a:cs typeface="Courier New" panose="02070309020205020404" pitchFamily="49" charset="0"/>
              </a:rPr>
              <a:t>≈</a:t>
            </a:r>
            <a:r>
              <a:rPr lang="en-US" sz="2100" dirty="0" smtClean="0">
                <a:latin typeface="Courier New" panose="02070309020205020404" pitchFamily="49" charset="0"/>
                <a:cs typeface="Courier New" panose="02070309020205020404" pitchFamily="49" charset="0"/>
              </a:rPr>
              <a:t> 21 GB per-core</a:t>
            </a:r>
            <a:br>
              <a:rPr lang="en-US" sz="2100" dirty="0" smtClean="0">
                <a:latin typeface="Courier New" panose="02070309020205020404" pitchFamily="49" charset="0"/>
                <a:cs typeface="Courier New" panose="02070309020205020404" pitchFamily="49" charset="0"/>
              </a:rPr>
            </a:br>
            <a:endParaRPr lang="en-US" sz="2100" dirty="0" smtClean="0">
              <a:latin typeface="Courier New" panose="02070309020205020404" pitchFamily="49" charset="0"/>
              <a:cs typeface="Courier New" panose="02070309020205020404" pitchFamily="49" charset="0"/>
            </a:endParaRPr>
          </a:p>
          <a:p>
            <a:pPr marL="285750" indent="-285750">
              <a:buFontTx/>
              <a:buChar char="-"/>
            </a:pPr>
            <a:r>
              <a:rPr lang="en-US" sz="2100" dirty="0" smtClean="0"/>
              <a:t>E.g.</a:t>
            </a:r>
            <a:br>
              <a:rPr lang="en-US" sz="2100" dirty="0" smtClean="0"/>
            </a:br>
            <a:r>
              <a:rPr lang="en-US" sz="2100" dirty="0" smtClean="0">
                <a:latin typeface="Courier New" panose="02070309020205020404" pitchFamily="49" charset="0"/>
                <a:cs typeface="Courier New" panose="02070309020205020404" pitchFamily="49" charset="0"/>
              </a:rPr>
              <a:t>$&gt; </a:t>
            </a:r>
            <a:r>
              <a:rPr lang="en-US" sz="2100" dirty="0" err="1" smtClean="0">
                <a:latin typeface="Courier New" panose="02070309020205020404" pitchFamily="49" charset="0"/>
                <a:cs typeface="Courier New" panose="02070309020205020404" pitchFamily="49" charset="0"/>
              </a:rPr>
              <a:t>qsub</a:t>
            </a:r>
            <a:r>
              <a:rPr lang="en-US" sz="2100" dirty="0" smtClean="0">
                <a:latin typeface="Courier New" panose="02070309020205020404" pitchFamily="49" charset="0"/>
                <a:cs typeface="Courier New" panose="02070309020205020404" pitchFamily="49" charset="0"/>
              </a:rPr>
              <a:t> –I </a:t>
            </a:r>
            <a:r>
              <a:rPr lang="en-US" sz="2100" dirty="0" smtClean="0">
                <a:solidFill>
                  <a:srgbClr val="FF0000"/>
                </a:solidFill>
                <a:latin typeface="Courier New" panose="02070309020205020404" pitchFamily="49" charset="0"/>
                <a:cs typeface="Courier New" panose="02070309020205020404" pitchFamily="49" charset="0"/>
              </a:rPr>
              <a:t>–l partition=</a:t>
            </a:r>
            <a:r>
              <a:rPr lang="en-US" sz="2100" dirty="0" err="1" smtClean="0">
                <a:solidFill>
                  <a:srgbClr val="FF0000"/>
                </a:solidFill>
                <a:latin typeface="Courier New" panose="02070309020205020404" pitchFamily="49" charset="0"/>
                <a:cs typeface="Courier New" panose="02070309020205020404" pitchFamily="49" charset="0"/>
              </a:rPr>
              <a:t>bigmem</a:t>
            </a:r>
            <a:r>
              <a:rPr lang="en-US" sz="2100" dirty="0" err="1" smtClean="0">
                <a:latin typeface="Courier New" panose="02070309020205020404" pitchFamily="49" charset="0"/>
                <a:cs typeface="Courier New" panose="02070309020205020404" pitchFamily="49" charset="0"/>
              </a:rPr>
              <a:t>,nodes</a:t>
            </a:r>
            <a:r>
              <a:rPr lang="en-US" sz="2100" dirty="0" smtClean="0">
                <a:latin typeface="Courier New" panose="02070309020205020404" pitchFamily="49" charset="0"/>
                <a:cs typeface="Courier New" panose="02070309020205020404" pitchFamily="49" charset="0"/>
              </a:rPr>
              <a:t>=1:ppn=36,pmem=21gb …</a:t>
            </a:r>
            <a:br>
              <a:rPr lang="en-US" sz="2100" dirty="0" smtClean="0">
                <a:latin typeface="Courier New" panose="02070309020205020404" pitchFamily="49" charset="0"/>
                <a:cs typeface="Courier New" panose="02070309020205020404" pitchFamily="49" charset="0"/>
              </a:rPr>
            </a:br>
            <a:endParaRPr lang="en-US" sz="2100" dirty="0" smtClean="0">
              <a:latin typeface="Courier New" panose="02070309020205020404" pitchFamily="49" charset="0"/>
              <a:cs typeface="Courier New" panose="02070309020205020404" pitchFamily="49" charset="0"/>
            </a:endParaRPr>
          </a:p>
          <a:p>
            <a:pPr marL="285750" indent="-285750">
              <a:buFontTx/>
              <a:buChar char="-"/>
            </a:pPr>
            <a:r>
              <a:rPr lang="en-US" sz="2100" dirty="0" smtClean="0"/>
              <a:t>You can also compromise </a:t>
            </a:r>
            <a:r>
              <a:rPr lang="en-US" sz="2100" dirty="0" err="1" smtClean="0">
                <a:latin typeface="Courier New" panose="02070309020205020404" pitchFamily="49" charset="0"/>
                <a:cs typeface="Courier New" panose="02070309020205020404" pitchFamily="49" charset="0"/>
              </a:rPr>
              <a:t>ppn</a:t>
            </a:r>
            <a:r>
              <a:rPr lang="en-US" sz="2100" dirty="0" smtClean="0"/>
              <a:t> for </a:t>
            </a:r>
            <a:r>
              <a:rPr lang="en-US" sz="2100" dirty="0" err="1" smtClean="0">
                <a:latin typeface="Courier New" panose="02070309020205020404" pitchFamily="49" charset="0"/>
                <a:cs typeface="Courier New" panose="02070309020205020404" pitchFamily="49" charset="0"/>
              </a:rPr>
              <a:t>pmem</a:t>
            </a:r>
            <a:r>
              <a:rPr lang="en-US" sz="2100" dirty="0" smtClean="0"/>
              <a:t/>
            </a:r>
            <a:br>
              <a:rPr lang="en-US" sz="2100" dirty="0" smtClean="0"/>
            </a:br>
            <a:r>
              <a:rPr lang="en-US" sz="2100" dirty="0" smtClean="0"/>
              <a:t>E.g.</a:t>
            </a:r>
            <a:br>
              <a:rPr lang="en-US" sz="2100" dirty="0" smtClean="0"/>
            </a:br>
            <a:r>
              <a:rPr lang="en-US" sz="2100" dirty="0" smtClean="0">
                <a:latin typeface="Courier New" panose="02070309020205020404" pitchFamily="49" charset="0"/>
                <a:cs typeface="Courier New" panose="02070309020205020404" pitchFamily="49" charset="0"/>
              </a:rPr>
              <a:t>$&gt;</a:t>
            </a:r>
            <a:r>
              <a:rPr lang="en-US" sz="2100" dirty="0">
                <a:latin typeface="Courier New" panose="02070309020205020404" pitchFamily="49" charset="0"/>
                <a:cs typeface="Courier New" panose="02070309020205020404" pitchFamily="49" charset="0"/>
              </a:rPr>
              <a:t> </a:t>
            </a:r>
            <a:r>
              <a:rPr lang="en-US" sz="2100" dirty="0" err="1" smtClean="0">
                <a:latin typeface="Courier New" panose="02070309020205020404" pitchFamily="49" charset="0"/>
                <a:cs typeface="Courier New" panose="02070309020205020404" pitchFamily="49" charset="0"/>
              </a:rPr>
              <a:t>qsub</a:t>
            </a:r>
            <a:r>
              <a:rPr lang="en-US" sz="2100" dirty="0" smtClean="0">
                <a:latin typeface="Courier New" panose="02070309020205020404" pitchFamily="49" charset="0"/>
                <a:cs typeface="Courier New" panose="02070309020205020404" pitchFamily="49" charset="0"/>
              </a:rPr>
              <a:t> –I –l partition=</a:t>
            </a:r>
            <a:r>
              <a:rPr lang="en-US" sz="2100" dirty="0" err="1" smtClean="0">
                <a:latin typeface="Courier New" panose="02070309020205020404" pitchFamily="49" charset="0"/>
                <a:cs typeface="Courier New" panose="02070309020205020404" pitchFamily="49" charset="0"/>
              </a:rPr>
              <a:t>bigmem,nodes</a:t>
            </a:r>
            <a:r>
              <a:rPr lang="en-US" sz="2100" dirty="0" smtClean="0">
                <a:latin typeface="Courier New" panose="02070309020205020404" pitchFamily="49" charset="0"/>
                <a:cs typeface="Courier New" panose="02070309020205020404" pitchFamily="49" charset="0"/>
              </a:rPr>
              <a:t>=1:ppn=10,pmem=76gb …</a:t>
            </a:r>
            <a:br>
              <a:rPr lang="en-US" sz="2100" dirty="0" smtClean="0">
                <a:latin typeface="Courier New" panose="02070309020205020404" pitchFamily="49" charset="0"/>
                <a:cs typeface="Courier New" panose="02070309020205020404" pitchFamily="49" charset="0"/>
              </a:rPr>
            </a:br>
            <a:endParaRPr lang="en-US" sz="2100" dirty="0" smtClean="0">
              <a:latin typeface="Courier New" panose="02070309020205020404" pitchFamily="49" charset="0"/>
              <a:cs typeface="Courier New" panose="02070309020205020404" pitchFamily="49" charset="0"/>
            </a:endParaRPr>
          </a:p>
          <a:p>
            <a:pPr marL="285750" indent="-285750">
              <a:buFontTx/>
              <a:buChar char="-"/>
            </a:pPr>
            <a:r>
              <a:rPr lang="en-US" sz="2100" dirty="0" smtClean="0"/>
              <a:t>Make sure </a:t>
            </a:r>
            <a:r>
              <a:rPr lang="en-US" sz="2100" dirty="0" err="1" smtClean="0">
                <a:latin typeface="Courier New" panose="02070309020205020404" pitchFamily="49" charset="0"/>
                <a:cs typeface="Courier New" panose="02070309020205020404" pitchFamily="49" charset="0"/>
              </a:rPr>
              <a:t>ppn</a:t>
            </a:r>
            <a:r>
              <a:rPr lang="en-US" sz="2100" dirty="0" smtClean="0">
                <a:latin typeface="Courier New" panose="02070309020205020404" pitchFamily="49" charset="0"/>
                <a:cs typeface="Courier New" panose="02070309020205020404" pitchFamily="49" charset="0"/>
              </a:rPr>
              <a:t> </a:t>
            </a:r>
            <a:r>
              <a:rPr lang="en-US" sz="2100" dirty="0">
                <a:latin typeface="Courier New" panose="02070309020205020404" pitchFamily="49" charset="0"/>
                <a:cs typeface="Courier New" panose="02070309020205020404" pitchFamily="49" charset="0"/>
              </a:rPr>
              <a:t>× </a:t>
            </a:r>
            <a:r>
              <a:rPr lang="en-US" sz="2100" dirty="0" err="1" smtClean="0">
                <a:latin typeface="Courier New" panose="02070309020205020404" pitchFamily="49" charset="0"/>
                <a:cs typeface="Courier New" panose="02070309020205020404" pitchFamily="49" charset="0"/>
              </a:rPr>
              <a:t>pmem</a:t>
            </a:r>
            <a:r>
              <a:rPr lang="en-US" sz="2100" dirty="0" smtClean="0">
                <a:latin typeface="Courier New" panose="02070309020205020404" pitchFamily="49" charset="0"/>
                <a:cs typeface="Courier New" panose="02070309020205020404" pitchFamily="49" charset="0"/>
              </a:rPr>
              <a:t> </a:t>
            </a:r>
            <a:r>
              <a:rPr lang="en-US" sz="2100" dirty="0">
                <a:latin typeface="Courier New" panose="02070309020205020404" pitchFamily="49" charset="0"/>
                <a:cs typeface="Courier New" panose="02070309020205020404" pitchFamily="49" charset="0"/>
              </a:rPr>
              <a:t> ≤ </a:t>
            </a:r>
            <a:r>
              <a:rPr lang="en-US" sz="2100" dirty="0" smtClean="0">
                <a:latin typeface="Courier New" panose="02070309020205020404" pitchFamily="49" charset="0"/>
                <a:cs typeface="Courier New" panose="02070309020205020404" pitchFamily="49" charset="0"/>
              </a:rPr>
              <a:t>760GB</a:t>
            </a:r>
            <a:endParaRPr lang="en-US" sz="2100" dirty="0" smtClean="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Second Method</a:t>
            </a:r>
            <a:endParaRPr lang="nl-BE" dirty="0"/>
          </a:p>
        </p:txBody>
      </p:sp>
    </p:spTree>
    <p:extLst>
      <p:ext uri="{BB962C8B-B14F-4D97-AF65-F5344CB8AC3E}">
        <p14:creationId xmlns:p14="http://schemas.microsoft.com/office/powerpoint/2010/main" val="106820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smtClean="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smtClean="0"/>
              <a:t>Superdome: 8 nodes, 14 cores-per-node, </a:t>
            </a:r>
            <a:r>
              <a:rPr lang="en-US" sz="2100" b="1" dirty="0" smtClean="0"/>
              <a:t>6 TB </a:t>
            </a:r>
            <a:r>
              <a:rPr lang="en-US" sz="2100" dirty="0" smtClean="0"/>
              <a:t>total RAM</a:t>
            </a:r>
          </a:p>
          <a:p>
            <a:pPr marL="285750" indent="-285750">
              <a:buFontTx/>
              <a:buChar char="-"/>
            </a:pPr>
            <a:r>
              <a:rPr lang="en-US" sz="2100" dirty="0" smtClean="0"/>
              <a:t>first do </a:t>
            </a:r>
            <a:r>
              <a:rPr lang="en-US" sz="2100" dirty="0" smtClean="0">
                <a:latin typeface="Courier New" panose="02070309020205020404" pitchFamily="49" charset="0"/>
                <a:cs typeface="Courier New" panose="02070309020205020404" pitchFamily="49" charset="0"/>
              </a:rPr>
              <a:t>module load superdome</a:t>
            </a:r>
          </a:p>
          <a:p>
            <a:pPr marL="285750" indent="-285750">
              <a:buFontTx/>
              <a:buChar char="-"/>
            </a:pPr>
            <a:r>
              <a:rPr lang="en-US" sz="2100" dirty="0" smtClean="0"/>
              <a:t>Default </a:t>
            </a:r>
            <a:r>
              <a:rPr lang="en-US" sz="2100" dirty="0" err="1" smtClean="0">
                <a:latin typeface="Courier New" panose="02070309020205020404" pitchFamily="49" charset="0"/>
                <a:cs typeface="Courier New" panose="02070309020205020404" pitchFamily="49" charset="0"/>
              </a:rPr>
              <a:t>pmem</a:t>
            </a:r>
            <a:r>
              <a:rPr lang="en-US" sz="2100" dirty="0" smtClean="0">
                <a:latin typeface="Courier New" panose="02070309020205020404" pitchFamily="49" charset="0"/>
                <a:cs typeface="Courier New" panose="02070309020205020404" pitchFamily="49" charset="0"/>
              </a:rPr>
              <a:t>=50gb</a:t>
            </a:r>
          </a:p>
          <a:p>
            <a:pPr marL="285750" indent="-285750">
              <a:buFontTx/>
              <a:buChar char="-"/>
            </a:pPr>
            <a:r>
              <a:rPr lang="en-US" sz="2100" dirty="0" err="1" smtClean="0">
                <a:latin typeface="Courier New" panose="02070309020205020404" pitchFamily="49" charset="0"/>
                <a:cs typeface="Courier New" panose="02070309020205020404" pitchFamily="49" charset="0"/>
              </a:rPr>
              <a:t>numanode</a:t>
            </a:r>
            <a:r>
              <a:rPr lang="en-US" sz="2100" dirty="0" smtClean="0">
                <a:latin typeface="Courier New" panose="02070309020205020404" pitchFamily="49" charset="0"/>
                <a:cs typeface="Courier New" panose="02070309020205020404" pitchFamily="49" charset="0"/>
              </a:rPr>
              <a:t> </a:t>
            </a:r>
            <a:r>
              <a:rPr lang="en-US" sz="2100" dirty="0" smtClean="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a:t>
            </a:r>
            <a:r>
              <a:rPr lang="en-US" sz="2100" dirty="0" smtClean="0"/>
              <a:t>use</a:t>
            </a:r>
          </a:p>
          <a:p>
            <a:pPr marL="285750" indent="-285750">
              <a:buFontTx/>
              <a:buChar char="-"/>
            </a:pPr>
            <a:r>
              <a:rPr lang="en-US" sz="2100" dirty="0" smtClean="0"/>
              <a:t>E.g.</a:t>
            </a:r>
            <a:r>
              <a:rPr lang="en-US" sz="2100" dirty="0" smtClean="0">
                <a:solidFill>
                  <a:srgbClr val="FF0000"/>
                </a:solidFill>
                <a:latin typeface="Courier New" panose="02070309020205020404" pitchFamily="49" charset="0"/>
                <a:cs typeface="Courier New" panose="02070309020205020404" pitchFamily="49" charset="0"/>
              </a:rPr>
              <a:t/>
            </a:r>
            <a:br>
              <a:rPr lang="en-US" sz="2100" dirty="0" smtClean="0">
                <a:solidFill>
                  <a:srgbClr val="FF0000"/>
                </a:solidFill>
                <a:latin typeface="Courier New" panose="02070309020205020404" pitchFamily="49" charset="0"/>
                <a:cs typeface="Courier New" panose="02070309020205020404" pitchFamily="49" charset="0"/>
              </a:rPr>
            </a:br>
            <a:r>
              <a:rPr lang="en-US" sz="2100" dirty="0" smtClean="0">
                <a:latin typeface="Courier New" panose="02070309020205020404" pitchFamily="49" charset="0"/>
                <a:cs typeface="Courier New" panose="02070309020205020404" pitchFamily="49" charset="0"/>
              </a:rPr>
              <a:t>$&gt; module load superdome</a:t>
            </a:r>
            <a:r>
              <a:rPr lang="en-US" sz="2100" dirty="0" smtClean="0">
                <a:solidFill>
                  <a:srgbClr val="FF0000"/>
                </a:solidFill>
                <a:latin typeface="Courier New" panose="02070309020205020404" pitchFamily="49" charset="0"/>
                <a:cs typeface="Courier New" panose="02070309020205020404" pitchFamily="49" charset="0"/>
              </a:rPr>
              <a:t/>
            </a:r>
            <a:br>
              <a:rPr lang="en-US" sz="2100" dirty="0" smtClean="0">
                <a:solidFill>
                  <a:srgbClr val="FF0000"/>
                </a:solidFill>
                <a:latin typeface="Courier New" panose="02070309020205020404" pitchFamily="49" charset="0"/>
                <a:cs typeface="Courier New" panose="02070309020205020404" pitchFamily="49" charset="0"/>
              </a:rPr>
            </a:br>
            <a:r>
              <a:rPr lang="en-US" sz="2100" dirty="0" smtClean="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smtClean="0">
                <a:solidFill>
                  <a:srgbClr val="FF0000"/>
                </a:solidFill>
                <a:latin typeface="Courier New" panose="02070309020205020404" pitchFamily="49" charset="0"/>
                <a:cs typeface="Courier New" panose="02070309020205020404" pitchFamily="49" charset="0"/>
              </a:rPr>
              <a:t>partition=superdome -q </a:t>
            </a:r>
            <a:r>
              <a:rPr lang="en-US" sz="2100" dirty="0" err="1" smtClean="0">
                <a:solidFill>
                  <a:srgbClr val="FF0000"/>
                </a:solidFill>
                <a:latin typeface="Courier New" panose="02070309020205020404" pitchFamily="49" charset="0"/>
                <a:cs typeface="Courier New" panose="02070309020205020404" pitchFamily="49" charset="0"/>
              </a:rPr>
              <a:t>qsuperdome</a:t>
            </a:r>
            <a:r>
              <a:rPr lang="en-US" sz="2100" dirty="0" smtClean="0">
                <a:solidFill>
                  <a:srgbClr val="FF0000"/>
                </a:solidFill>
                <a:latin typeface="Courier New" panose="02070309020205020404" pitchFamily="49" charset="0"/>
                <a:cs typeface="Courier New" panose="02070309020205020404" pitchFamily="49" charset="0"/>
              </a:rPr>
              <a:t> \</a:t>
            </a:r>
            <a:br>
              <a:rPr lang="en-US" sz="2100" dirty="0" smtClean="0">
                <a:solidFill>
                  <a:srgbClr val="FF0000"/>
                </a:solidFill>
                <a:latin typeface="Courier New" panose="02070309020205020404" pitchFamily="49" charset="0"/>
                <a:cs typeface="Courier New" panose="02070309020205020404" pitchFamily="49" charset="0"/>
              </a:rPr>
            </a:br>
            <a:r>
              <a:rPr lang="en-US" sz="2100" dirty="0" smtClean="0">
                <a:solidFill>
                  <a:srgbClr val="FF0000"/>
                </a:solidFill>
                <a:latin typeface="Courier New" panose="02070309020205020404" pitchFamily="49" charset="0"/>
                <a:cs typeface="Courier New" panose="02070309020205020404" pitchFamily="49" charset="0"/>
              </a:rPr>
              <a:t>          -L tasks=1:lprocs=14:place=</a:t>
            </a:r>
            <a:r>
              <a:rPr lang="en-US" sz="2100" dirty="0" err="1" smtClean="0">
                <a:solidFill>
                  <a:srgbClr val="FF0000"/>
                </a:solidFill>
                <a:latin typeface="Courier New" panose="02070309020205020404" pitchFamily="49" charset="0"/>
                <a:cs typeface="Courier New" panose="02070309020205020404" pitchFamily="49" charset="0"/>
              </a:rPr>
              <a:t>numanode</a:t>
            </a:r>
            <a:r>
              <a:rPr lang="en-US" sz="2100" dirty="0" smtClean="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r>
              <a:rPr lang="en-US" sz="2100" dirty="0">
                <a:solidFill>
                  <a:srgbClr val="FF0000"/>
                </a:solidFill>
                <a:latin typeface="Courier New" panose="02070309020205020404" pitchFamily="49" charset="0"/>
                <a:cs typeface="Courier New" panose="02070309020205020404" pitchFamily="49" charset="0"/>
              </a:rPr>
              <a:t/>
            </a:r>
            <a:br>
              <a:rPr lang="en-US" sz="2100" dirty="0">
                <a:solidFill>
                  <a:srgbClr val="FF0000"/>
                </a:solidFill>
                <a:latin typeface="Courier New" panose="02070309020205020404" pitchFamily="49" charset="0"/>
                <a:cs typeface="Courier New" panose="02070309020205020404" pitchFamily="49" charset="0"/>
              </a:rPr>
            </a:br>
            <a:r>
              <a:rPr lang="en-US" sz="2100" dirty="0" smtClean="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a:t>
            </a:r>
            <a:r>
              <a:rPr lang="en-US" sz="2100" dirty="0" smtClean="0">
                <a:latin typeface="Courier New" panose="02070309020205020404" pitchFamily="49" charset="0"/>
                <a:cs typeface="Courier New" panose="02070309020205020404" pitchFamily="49" charset="0"/>
              </a:rPr>
              <a:t>tasks=1:</a:t>
            </a:r>
            <a:r>
              <a:rPr lang="en-US" sz="2100" dirty="0" smtClean="0">
                <a:solidFill>
                  <a:srgbClr val="FF0000"/>
                </a:solidFill>
                <a:latin typeface="Courier New" panose="02070309020205020404" pitchFamily="49" charset="0"/>
                <a:cs typeface="Courier New" panose="02070309020205020404" pitchFamily="49" charset="0"/>
              </a:rPr>
              <a:t>lprocs=42</a:t>
            </a:r>
            <a:r>
              <a:rPr lang="en-US" sz="2100" dirty="0" smtClean="0">
                <a:latin typeface="Courier New" panose="02070309020205020404" pitchFamily="49" charset="0"/>
                <a:cs typeface="Courier New" panose="02070309020205020404" pitchFamily="49" charset="0"/>
              </a:rPr>
              <a:t>:place=</a:t>
            </a:r>
            <a:r>
              <a:rPr lang="en-US" sz="2100" dirty="0" err="1" smtClean="0">
                <a:solidFill>
                  <a:srgbClr val="FF0000"/>
                </a:solidFill>
                <a:latin typeface="Courier New" panose="02070309020205020404" pitchFamily="49" charset="0"/>
                <a:cs typeface="Courier New" panose="02070309020205020404" pitchFamily="49" charset="0"/>
              </a:rPr>
              <a:t>numanode</a:t>
            </a:r>
            <a:r>
              <a:rPr lang="en-US" sz="2100" dirty="0" smtClean="0">
                <a:solidFill>
                  <a:srgbClr val="FF0000"/>
                </a:solidFill>
                <a:latin typeface="Courier New" panose="02070309020205020404" pitchFamily="49" charset="0"/>
                <a:cs typeface="Courier New" panose="02070309020205020404" pitchFamily="49" charset="0"/>
              </a:rPr>
              <a:t>=3</a:t>
            </a:r>
            <a:endParaRPr lang="en-US" sz="2100" dirty="0">
              <a:solidFill>
                <a:srgbClr val="FF0000"/>
              </a:solidFill>
              <a:latin typeface="Courier New" panose="02070309020205020404" pitchFamily="49" charset="0"/>
              <a:cs typeface="Courier New" panose="02070309020205020404" pitchFamily="49" charset="0"/>
            </a:endParaRPr>
          </a:p>
          <a:p>
            <a:r>
              <a:rPr lang="en-US" sz="2100" dirty="0" smtClean="0">
                <a:latin typeface="Courier New" panose="02070309020205020404" pitchFamily="49" charset="0"/>
                <a:cs typeface="Courier New" panose="02070309020205020404" pitchFamily="49" charset="0"/>
              </a:rPr>
              <a:t/>
            </a:r>
            <a:br>
              <a:rPr lang="en-US" sz="2100" dirty="0" smtClean="0">
                <a:latin typeface="Courier New" panose="02070309020205020404" pitchFamily="49" charset="0"/>
                <a:cs typeface="Courier New" panose="02070309020205020404" pitchFamily="49" charset="0"/>
              </a:rPr>
            </a:br>
            <a:r>
              <a:rPr lang="en-US" sz="2100" dirty="0" smtClean="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a:t>
            </a:r>
            <a:r>
              <a:rPr lang="en-US" sz="2100" dirty="0" smtClean="0">
                <a:latin typeface="Courier New" panose="02070309020205020404" pitchFamily="49" charset="0"/>
                <a:cs typeface="Courier New" panose="02070309020205020404" pitchFamily="49" charset="0"/>
              </a:rPr>
              <a:t>tasks=1:</a:t>
            </a:r>
            <a:r>
              <a:rPr lang="en-US" sz="2100" dirty="0" smtClean="0">
                <a:solidFill>
                  <a:srgbClr val="FF0000"/>
                </a:solidFill>
                <a:latin typeface="Courier New" panose="02070309020205020404" pitchFamily="49" charset="0"/>
                <a:cs typeface="Courier New" panose="02070309020205020404" pitchFamily="49" charset="0"/>
              </a:rPr>
              <a:t>lprocs=7</a:t>
            </a:r>
            <a:r>
              <a:rPr lang="en-US" sz="2100" dirty="0" smtClean="0">
                <a:latin typeface="Courier New" panose="02070309020205020404" pitchFamily="49" charset="0"/>
                <a:cs typeface="Courier New" panose="02070309020205020404" pitchFamily="49" charset="0"/>
              </a:rPr>
              <a:t>:place=</a:t>
            </a:r>
            <a:r>
              <a:rPr lang="en-US" sz="2100" dirty="0" err="1" smtClean="0">
                <a:solidFill>
                  <a:srgbClr val="FF0000"/>
                </a:solidFill>
                <a:latin typeface="Courier New" panose="02070309020205020404" pitchFamily="49" charset="0"/>
                <a:cs typeface="Courier New" panose="02070309020205020404" pitchFamily="49" charset="0"/>
              </a:rPr>
              <a:t>numanode</a:t>
            </a:r>
            <a:r>
              <a:rPr lang="en-US" sz="2100" dirty="0" smtClean="0">
                <a:solidFill>
                  <a:srgbClr val="FF0000"/>
                </a:solidFill>
                <a:latin typeface="Courier New" panose="02070309020205020404" pitchFamily="49" charset="0"/>
                <a:cs typeface="Courier New" panose="02070309020205020404" pitchFamily="49" charset="0"/>
              </a:rPr>
              <a:t>=1:memory=700gb</a:t>
            </a:r>
            <a:endParaRPr lang="en-US" sz="2100" dirty="0">
              <a:solidFill>
                <a:srgbClr val="FF0000"/>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smtClean="0">
                  <a:solidFill>
                    <a:schemeClr val="bg2"/>
                  </a:solidFill>
                </a:rPr>
                <a:t>Request</a:t>
              </a:r>
              <a:r>
                <a:rPr lang="nl-BE" dirty="0" smtClean="0">
                  <a:solidFill>
                    <a:schemeClr val="bg2"/>
                  </a:solidFill>
                </a:rPr>
                <a:t> </a:t>
              </a:r>
              <a:r>
                <a:rPr lang="nl-BE" b="1" dirty="0" smtClean="0">
                  <a:solidFill>
                    <a:schemeClr val="bg2"/>
                  </a:solidFill>
                </a:rPr>
                <a:t>1/8th</a:t>
              </a:r>
              <a:r>
                <a:rPr lang="nl-BE" dirty="0" smtClean="0">
                  <a:solidFill>
                    <a:schemeClr val="bg2"/>
                  </a:solidFill>
                </a:rPr>
                <a:t> of </a:t>
              </a:r>
              <a:r>
                <a:rPr lang="nl-BE" dirty="0" err="1" smtClean="0">
                  <a:solidFill>
                    <a:schemeClr val="bg2"/>
                  </a:solidFill>
                </a:rPr>
                <a:t>the</a:t>
              </a:r>
              <a:r>
                <a:rPr lang="nl-BE" dirty="0" smtClean="0">
                  <a:solidFill>
                    <a:schemeClr val="bg2"/>
                  </a:solidFill>
                </a:rPr>
                <a:t> machine, </a:t>
              </a:r>
              <a:br>
                <a:rPr lang="nl-BE" dirty="0" smtClean="0">
                  <a:solidFill>
                    <a:schemeClr val="bg2"/>
                  </a:solidFill>
                </a:rPr>
              </a:br>
              <a:r>
                <a:rPr lang="nl-BE" dirty="0" err="1" smtClean="0">
                  <a:solidFill>
                    <a:schemeClr val="bg2"/>
                  </a:solidFill>
                </a:rPr>
                <a:t>with</a:t>
              </a:r>
              <a:r>
                <a:rPr lang="nl-BE" dirty="0" smtClean="0">
                  <a:solidFill>
                    <a:schemeClr val="bg2"/>
                  </a:solidFill>
                </a:rPr>
                <a:t> 50 GB per </a:t>
              </a:r>
              <a:r>
                <a:rPr lang="nl-BE" dirty="0" err="1" smtClean="0">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smtClean="0">
                  <a:solidFill>
                    <a:schemeClr val="bg2"/>
                  </a:solidFill>
                </a:rPr>
                <a:t>If</a:t>
              </a:r>
              <a:r>
                <a:rPr lang="nl-BE" dirty="0" smtClean="0">
                  <a:solidFill>
                    <a:schemeClr val="bg2"/>
                  </a:solidFill>
                </a:rPr>
                <a:t> </a:t>
              </a:r>
              <a:r>
                <a:rPr lang="nl-BE" dirty="0" err="1" smtClean="0">
                  <a:solidFill>
                    <a:schemeClr val="bg2"/>
                  </a:solidFill>
                </a:rPr>
                <a:t>you</a:t>
              </a:r>
              <a:r>
                <a:rPr lang="nl-BE" dirty="0" smtClean="0">
                  <a:solidFill>
                    <a:schemeClr val="bg2"/>
                  </a:solidFill>
                </a:rPr>
                <a:t> want </a:t>
              </a:r>
              <a:r>
                <a:rPr lang="nl-BE" dirty="0" err="1" smtClean="0">
                  <a:solidFill>
                    <a:schemeClr val="bg2"/>
                  </a:solidFill>
                </a:rPr>
                <a:t>to</a:t>
              </a:r>
              <a:r>
                <a:rPr lang="nl-BE" dirty="0" smtClean="0">
                  <a:solidFill>
                    <a:schemeClr val="bg2"/>
                  </a:solidFill>
                </a:rPr>
                <a:t> </a:t>
              </a:r>
              <a:r>
                <a:rPr lang="nl-BE" dirty="0" err="1" smtClean="0">
                  <a:solidFill>
                    <a:schemeClr val="bg2"/>
                  </a:solidFill>
                </a:rPr>
                <a:t>use</a:t>
              </a:r>
              <a:r>
                <a:rPr lang="nl-BE" dirty="0" smtClean="0">
                  <a:solidFill>
                    <a:schemeClr val="bg2"/>
                  </a:solidFill>
                </a:rPr>
                <a:t> &gt; 50GB/</a:t>
              </a:r>
              <a:r>
                <a:rPr lang="nl-BE" dirty="0" err="1" smtClean="0">
                  <a:solidFill>
                    <a:schemeClr val="bg2"/>
                  </a:solidFill>
                </a:rPr>
                <a:t>core</a:t>
              </a:r>
              <a:endParaRPr lang="nl-BE" dirty="0" smtClean="0">
                <a:solidFill>
                  <a:schemeClr val="bg2"/>
                </a:solidFill>
              </a:endParaRPr>
            </a:p>
            <a:p>
              <a:r>
                <a:rPr lang="nl-BE" dirty="0" smtClean="0">
                  <a:solidFill>
                    <a:schemeClr val="bg2"/>
                  </a:solidFill>
                </a:rPr>
                <a:t>Eg 7 </a:t>
              </a:r>
              <a:r>
                <a:rPr lang="nl-BE" dirty="0" err="1" smtClean="0">
                  <a:solidFill>
                    <a:schemeClr val="bg2"/>
                  </a:solidFill>
                </a:rPr>
                <a:t>cores</a:t>
              </a:r>
              <a:r>
                <a:rPr lang="nl-BE" dirty="0" smtClean="0">
                  <a:solidFill>
                    <a:schemeClr val="bg2"/>
                  </a:solidFill>
                </a:rPr>
                <a:t> </a:t>
              </a:r>
              <a:r>
                <a:rPr lang="nl-BE" dirty="0" err="1" smtClean="0">
                  <a:solidFill>
                    <a:schemeClr val="bg2"/>
                  </a:solidFill>
                </a:rPr>
                <a:t>with</a:t>
              </a:r>
              <a:r>
                <a:rPr lang="nl-BE" dirty="0" smtClean="0">
                  <a:solidFill>
                    <a:schemeClr val="bg2"/>
                  </a:solidFill>
                </a:rPr>
                <a:t> 100GB/</a:t>
              </a:r>
              <a:r>
                <a:rPr lang="nl-BE" dirty="0" err="1" smtClean="0">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smtClean="0">
                  <a:solidFill>
                    <a:schemeClr val="bg2"/>
                  </a:solidFill>
                </a:rPr>
                <a:t>Request</a:t>
              </a:r>
              <a:r>
                <a:rPr lang="nl-BE" dirty="0" smtClean="0">
                  <a:solidFill>
                    <a:schemeClr val="bg2"/>
                  </a:solidFill>
                </a:rPr>
                <a:t> </a:t>
              </a:r>
              <a:r>
                <a:rPr lang="nl-BE" b="1" dirty="0" smtClean="0">
                  <a:solidFill>
                    <a:schemeClr val="bg2"/>
                  </a:solidFill>
                </a:rPr>
                <a:t>3/8th</a:t>
              </a:r>
              <a:r>
                <a:rPr lang="nl-BE" dirty="0" smtClean="0">
                  <a:solidFill>
                    <a:schemeClr val="bg2"/>
                  </a:solidFill>
                </a:rPr>
                <a:t> of </a:t>
              </a:r>
              <a:r>
                <a:rPr lang="nl-BE" dirty="0" err="1" smtClean="0">
                  <a:solidFill>
                    <a:schemeClr val="bg2"/>
                  </a:solidFill>
                </a:rPr>
                <a:t>the</a:t>
              </a:r>
              <a:r>
                <a:rPr lang="nl-BE" dirty="0" smtClean="0">
                  <a:solidFill>
                    <a:schemeClr val="bg2"/>
                  </a:solidFill>
                </a:rPr>
                <a:t> machine, </a:t>
              </a:r>
              <a:br>
                <a:rPr lang="nl-BE" dirty="0" smtClean="0">
                  <a:solidFill>
                    <a:schemeClr val="bg2"/>
                  </a:solidFill>
                </a:rPr>
              </a:br>
              <a:r>
                <a:rPr lang="nl-BE" dirty="0" err="1" smtClean="0">
                  <a:solidFill>
                    <a:schemeClr val="bg2"/>
                  </a:solidFill>
                </a:rPr>
                <a:t>with</a:t>
              </a:r>
              <a:r>
                <a:rPr lang="nl-BE" dirty="0" smtClean="0">
                  <a:solidFill>
                    <a:schemeClr val="bg2"/>
                  </a:solidFill>
                </a:rPr>
                <a:t> 50 GB per </a:t>
              </a:r>
              <a:r>
                <a:rPr lang="nl-BE" dirty="0" err="1" smtClean="0">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smtClean="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smtClean="0">
                <a:solidFill>
                  <a:srgbClr val="000000"/>
                </a:solidFill>
              </a:rPr>
              <a:t>4 nodes</a:t>
            </a:r>
          </a:p>
          <a:p>
            <a:pPr marL="742950" lvl="1" indent="-285750">
              <a:buFont typeface="Arial" panose="020B0604020202020204" pitchFamily="34" charset="0"/>
              <a:buChar char="•"/>
            </a:pPr>
            <a:r>
              <a:rPr lang="en-US" sz="2100" dirty="0" smtClean="0">
                <a:solidFill>
                  <a:srgbClr val="000000"/>
                </a:solidFill>
              </a:rPr>
              <a:t>2x EPYC 7501 </a:t>
            </a:r>
            <a:r>
              <a:rPr lang="en-US" sz="2100" dirty="0">
                <a:solidFill>
                  <a:srgbClr val="000000"/>
                </a:solidFill>
              </a:rPr>
              <a:t>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smtClean="0">
                <a:solidFill>
                  <a:srgbClr val="000000"/>
                </a:solidFill>
              </a:rPr>
              <a:t>RAM: </a:t>
            </a:r>
            <a:r>
              <a:rPr lang="en-US" sz="2100" dirty="0">
                <a:solidFill>
                  <a:srgbClr val="000000"/>
                </a:solidFill>
              </a:rPr>
              <a:t>256 GB</a:t>
            </a:r>
            <a:endParaRPr lang="en-US" sz="2100" dirty="0" smtClean="0">
              <a:solidFill>
                <a:srgbClr val="000000"/>
              </a:solidFill>
            </a:endParaRPr>
          </a:p>
          <a:p>
            <a:pPr marL="742950" lvl="1" indent="-285750">
              <a:buFont typeface="Arial" panose="020B0604020202020204" pitchFamily="34" charset="0"/>
              <a:buChar char="•"/>
            </a:pPr>
            <a:r>
              <a:rPr lang="en-US" sz="2100" dirty="0" smtClean="0">
                <a:solidFill>
                  <a:srgbClr val="000000"/>
                </a:solidFill>
              </a:rPr>
              <a:t>Remark: </a:t>
            </a:r>
            <a:r>
              <a:rPr lang="en-US" sz="2100" dirty="0" err="1" smtClean="0">
                <a:solidFill>
                  <a:srgbClr val="000000"/>
                </a:solidFill>
                <a:latin typeface="Courier New" panose="02070309020205020404" pitchFamily="49" charset="0"/>
                <a:cs typeface="Courier New" panose="02070309020205020404" pitchFamily="49" charset="0"/>
              </a:rPr>
              <a:t>pmem</a:t>
            </a:r>
            <a:r>
              <a:rPr lang="en-US" sz="2100" dirty="0" smtClean="0">
                <a:solidFill>
                  <a:srgbClr val="000000"/>
                </a:solidFill>
                <a:latin typeface="Courier New" panose="02070309020205020404" pitchFamily="49" charset="0"/>
                <a:cs typeface="Courier New" panose="02070309020205020404" pitchFamily="49" charset="0"/>
              </a:rPr>
              <a:t>=3800mb</a:t>
            </a:r>
            <a:r>
              <a:rPr lang="en-US" sz="2100" dirty="0" smtClean="0">
                <a:solidFill>
                  <a:srgbClr val="000000"/>
                </a:solidFill>
              </a:rPr>
              <a:t/>
            </a:r>
            <a:br>
              <a:rPr lang="en-US" sz="2100" dirty="0" smtClean="0">
                <a:solidFill>
                  <a:srgbClr val="000000"/>
                </a:solidFill>
              </a:rPr>
            </a:br>
            <a:r>
              <a:rPr lang="en-US" sz="2100" dirty="0" smtClean="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smtClean="0">
                <a:latin typeface="Courier New" panose="02070309020205020404" pitchFamily="49" charset="0"/>
                <a:cs typeface="Courier New" panose="02070309020205020404" pitchFamily="49" charset="0"/>
              </a:rPr>
              <a:t>walltime</a:t>
            </a:r>
            <a:r>
              <a:rPr lang="en-US" altLang="en-US" sz="1800" dirty="0" smtClean="0">
                <a:latin typeface="Courier New" panose="02070309020205020404" pitchFamily="49" charset="0"/>
                <a:cs typeface="Courier New" panose="02070309020205020404" pitchFamily="49" charset="0"/>
              </a:rPr>
              <a:t>=01:30:00</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partition=</a:t>
            </a:r>
            <a:r>
              <a:rPr lang="en-US" altLang="en-US" sz="1800" dirty="0" err="1" smtClean="0">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altLang="en-US" sz="1800" dirty="0" smtClean="0">
                <a:solidFill>
                  <a:srgbClr val="FF0000"/>
                </a:solidFill>
                <a:latin typeface="Courier New" panose="02070309020205020404" pitchFamily="49" charset="0"/>
                <a:cs typeface="Courier New" panose="02070309020205020404" pitchFamily="49" charset="0"/>
              </a:rPr>
              <a:t>nodes=1:ppn=64</a:t>
            </a:r>
          </a:p>
          <a:p>
            <a:pPr marL="0" indent="0">
              <a:buNone/>
            </a:pPr>
            <a:r>
              <a:rPr lang="en-US" altLang="en-US" sz="1800" dirty="0" smtClean="0">
                <a:solidFill>
                  <a:srgbClr val="FF0000"/>
                </a:solidFill>
                <a:latin typeface="Courier New" panose="02070309020205020404" pitchFamily="49" charset="0"/>
                <a:cs typeface="Courier New" panose="02070309020205020404" pitchFamily="49" charset="0"/>
              </a:rPr>
              <a:t>#PBS –l </a:t>
            </a:r>
            <a:r>
              <a:rPr lang="en-US" sz="1800" dirty="0" err="1" smtClean="0">
                <a:solidFill>
                  <a:srgbClr val="FF0000"/>
                </a:solidFill>
                <a:latin typeface="Courier New" panose="02070309020205020404" pitchFamily="49" charset="0"/>
                <a:cs typeface="Courier New" panose="02070309020205020404" pitchFamily="49" charset="0"/>
              </a:rPr>
              <a:t>pmem</a:t>
            </a:r>
            <a:r>
              <a:rPr lang="en-US" sz="1800" dirty="0" smtClean="0">
                <a:solidFill>
                  <a:srgbClr val="FF0000"/>
                </a:solidFill>
                <a:latin typeface="Courier New" panose="02070309020205020404" pitchFamily="49" charset="0"/>
                <a:cs typeface="Courier New" panose="02070309020205020404" pitchFamily="49" charset="0"/>
              </a:rPr>
              <a:t>=3800mb</a:t>
            </a:r>
            <a:r>
              <a:rPr lang="en-US" sz="1800" dirty="0" smtClean="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smtClean="0">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Script</a:t>
            </a:r>
            <a:endParaRPr lang="nl-BE" dirty="0"/>
          </a:p>
        </p:txBody>
      </p:sp>
    </p:spTree>
    <p:extLst>
      <p:ext uri="{BB962C8B-B14F-4D97-AF65-F5344CB8AC3E}">
        <p14:creationId xmlns:p14="http://schemas.microsoft.com/office/powerpoint/2010/main" val="20857761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l </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
            </a:r>
            <a:br>
              <a:rPr lang="en-US" dirty="0" smtClean="0">
                <a:solidFill>
                  <a:srgbClr val="FF0000"/>
                </a:solidFill>
                <a:latin typeface="Courier New" panose="02070309020205020404" pitchFamily="49" charset="0"/>
                <a:cs typeface="Courier New" panose="02070309020205020404" pitchFamily="49" charset="0"/>
              </a:rPr>
            </a:br>
            <a:r>
              <a:rPr lang="en-US" dirty="0" smtClean="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 </a:t>
            </a:r>
            <a:r>
              <a:rPr lang="en-US" dirty="0" err="1" smtClean="0">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smtClean="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smtClean="0">
                <a:cs typeface="Courier New" panose="02070309020205020404" pitchFamily="49" charset="0"/>
              </a:rPr>
              <a:t>To </a:t>
            </a:r>
            <a:r>
              <a:rPr lang="en-US" sz="2100" dirty="0">
                <a:cs typeface="Courier New" panose="02070309020205020404" pitchFamily="49" charset="0"/>
              </a:rPr>
              <a:t>quickly test/debug your (parallel) </a:t>
            </a:r>
            <a:r>
              <a:rPr lang="en-US" sz="2100" dirty="0" smtClean="0">
                <a:cs typeface="Courier New" panose="02070309020205020404" pitchFamily="49" charset="0"/>
              </a:rPr>
              <a:t>application</a:t>
            </a:r>
            <a:endParaRPr lang="en-US" sz="2100" dirty="0">
              <a:cs typeface="Courier New" panose="02070309020205020404" pitchFamily="49" charset="0"/>
            </a:endParaRPr>
          </a:p>
          <a:p>
            <a:pPr marL="285750" indent="-285750">
              <a:buFont typeface="Courier New" panose="02070309020205020404" pitchFamily="49" charset="0"/>
              <a:buChar char="o"/>
            </a:pPr>
            <a:r>
              <a:rPr lang="en-US" sz="2100" dirty="0" smtClean="0">
                <a:cs typeface="Courier New" panose="02070309020205020404" pitchFamily="49" charset="0"/>
              </a:rPr>
              <a:t>2 dedicated nodes on </a:t>
            </a:r>
            <a:r>
              <a:rPr lang="en-US" sz="2100" dirty="0" err="1" smtClean="0">
                <a:cs typeface="Courier New" panose="02070309020205020404" pitchFamily="49" charset="0"/>
              </a:rPr>
              <a:t>ThinKing</a:t>
            </a:r>
            <a:r>
              <a:rPr lang="en-US" sz="2100" dirty="0" smtClean="0">
                <a:cs typeface="Courier New" panose="02070309020205020404" pitchFamily="49" charset="0"/>
              </a:rPr>
              <a:t> </a:t>
            </a:r>
            <a:r>
              <a:rPr lang="en-US" sz="2100" dirty="0">
                <a:cs typeface="Courier New" panose="02070309020205020404" pitchFamily="49" charset="0"/>
              </a:rPr>
              <a:t>and </a:t>
            </a:r>
            <a:r>
              <a:rPr lang="en-US" sz="2100" dirty="0" smtClean="0">
                <a:cs typeface="Courier New" panose="02070309020205020404" pitchFamily="49" charset="0"/>
              </a:rPr>
              <a:t>Genius</a:t>
            </a:r>
            <a:r>
              <a:rPr lang="en-US" sz="2100" dirty="0">
                <a:cs typeface="Courier New" panose="02070309020205020404" pitchFamily="49" charset="0"/>
              </a:rPr>
              <a:t/>
            </a:r>
            <a:br>
              <a:rPr lang="en-US" sz="2100" dirty="0">
                <a:cs typeface="Courier New" panose="02070309020205020404" pitchFamily="49" charset="0"/>
              </a:rPr>
            </a:br>
            <a:r>
              <a:rPr lang="en-US" sz="2100" dirty="0" smtClean="0">
                <a:cs typeface="Courier New" panose="02070309020205020404" pitchFamily="49" charset="0"/>
              </a:rPr>
              <a:t>One </a:t>
            </a:r>
            <a:r>
              <a:rPr lang="en-US" sz="2100" dirty="0">
                <a:cs typeface="Courier New" panose="02070309020205020404" pitchFamily="49" charset="0"/>
              </a:rPr>
              <a:t>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smtClean="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3754790308"/>
              </p:ext>
            </p:extLst>
          </p:nvPr>
        </p:nvGraphicFramePr>
        <p:xfrm>
          <a:off x="1559496" y="980728"/>
          <a:ext cx="9577064" cy="4617720"/>
        </p:xfrm>
        <a:graphic>
          <a:graphicData uri="http://schemas.openxmlformats.org/drawingml/2006/table">
            <a:tbl>
              <a:tblPr firstRow="1" bandRow="1">
                <a:tableStyleId>{5C22544A-7EE6-4342-B048-85BDC9FD1C3A}</a:tableStyleId>
              </a:tblPr>
              <a:tblGrid>
                <a:gridCol w="3960440">
                  <a:extLst>
                    <a:ext uri="{9D8B030D-6E8A-4147-A177-3AD203B41FA5}">
                      <a16:colId xmlns:a16="http://schemas.microsoft.com/office/drawing/2014/main" val="2355556365"/>
                    </a:ext>
                  </a:extLst>
                </a:gridCol>
                <a:gridCol w="5616624">
                  <a:extLst>
                    <a:ext uri="{9D8B030D-6E8A-4147-A177-3AD203B41FA5}">
                      <a16:colId xmlns:a16="http://schemas.microsoft.com/office/drawing/2014/main" val="7989494"/>
                    </a:ext>
                  </a:extLst>
                </a:gridCol>
              </a:tblGrid>
              <a:tr h="370840">
                <a:tc>
                  <a:txBody>
                    <a:bodyPr/>
                    <a:lstStyle/>
                    <a:p>
                      <a:r>
                        <a:rPr lang="en-US" sz="1800" dirty="0" smtClean="0"/>
                        <a:t>Command</a:t>
                      </a:r>
                      <a:endParaRPr lang="nl-BE" sz="1800" dirty="0"/>
                    </a:p>
                  </a:txBody>
                  <a:tcPr/>
                </a:tc>
                <a:tc>
                  <a:txBody>
                    <a:bodyPr/>
                    <a:lstStyle/>
                    <a:p>
                      <a:r>
                        <a:rPr lang="en-US" sz="1800" dirty="0" smtClean="0"/>
                        <a:t>Purpose</a:t>
                      </a:r>
                      <a:endParaRPr lang="nl-BE" sz="1800" dirty="0"/>
                    </a:p>
                  </a:txBody>
                  <a:tcPr/>
                </a:tc>
                <a:extLst>
                  <a:ext uri="{0D108BD9-81ED-4DB2-BD59-A6C34878D82A}">
                    <a16:rowId xmlns:a16="http://schemas.microsoft.com/office/drawing/2014/main" val="3661605394"/>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qsub</a:t>
                      </a:r>
                      <a:r>
                        <a:rPr lang="en-US" sz="1800" dirty="0" smtClean="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Submit a job (batch/interactive)</a:t>
                      </a:r>
                    </a:p>
                  </a:txBody>
                  <a:tcPr/>
                </a:tc>
                <a:extLst>
                  <a:ext uri="{0D108BD9-81ED-4DB2-BD59-A6C34878D82A}">
                    <a16:rowId xmlns:a16="http://schemas.microsoft.com/office/drawing/2014/main" val="1452429319"/>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qdel</a:t>
                      </a:r>
                      <a:r>
                        <a:rPr lang="en-US" sz="1800" dirty="0" smtClean="0">
                          <a:latin typeface="Courier New" panose="02070309020205020404" pitchFamily="49" charset="0"/>
                          <a:cs typeface="Courier New" panose="02070309020205020404" pitchFamily="49" charset="0"/>
                        </a:rPr>
                        <a:t> &lt;</a:t>
                      </a:r>
                      <a:r>
                        <a:rPr lang="en-US" sz="1800" dirty="0" err="1" smtClean="0">
                          <a:latin typeface="Courier New" panose="02070309020205020404" pitchFamily="49" charset="0"/>
                          <a:cs typeface="Courier New" panose="02070309020205020404" pitchFamily="49" charset="0"/>
                        </a:rPr>
                        <a:t>JobID</a:t>
                      </a:r>
                      <a:r>
                        <a:rPr lang="en-US" sz="1800" dirty="0" smtClean="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Delete a specific job </a:t>
                      </a:r>
                      <a:endParaRPr lang="nl-BE" sz="1800" dirty="0"/>
                    </a:p>
                  </a:txBody>
                  <a:tcPr/>
                </a:tc>
                <a:extLst>
                  <a:ext uri="{0D108BD9-81ED-4DB2-BD59-A6C34878D82A}">
                    <a16:rowId xmlns:a16="http://schemas.microsoft.com/office/drawing/2014/main" val="3195448288"/>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checkjob</a:t>
                      </a:r>
                      <a:r>
                        <a:rPr lang="en-US" sz="1800" dirty="0" smtClean="0">
                          <a:latin typeface="Courier New" panose="02070309020205020404" pitchFamily="49" charset="0"/>
                          <a:cs typeface="Courier New" panose="02070309020205020404" pitchFamily="49" charset="0"/>
                        </a:rPr>
                        <a:t> –</a:t>
                      </a:r>
                      <a:r>
                        <a:rPr lang="en-US" sz="1800" dirty="0" err="1" smtClean="0">
                          <a:latin typeface="Courier New" panose="02070309020205020404" pitchFamily="49" charset="0"/>
                          <a:cs typeface="Courier New" panose="02070309020205020404" pitchFamily="49" charset="0"/>
                        </a:rPr>
                        <a:t>vvv</a:t>
                      </a:r>
                      <a:r>
                        <a:rPr lang="en-US" sz="1800" dirty="0" smtClean="0">
                          <a:latin typeface="Courier New" panose="02070309020205020404" pitchFamily="49" charset="0"/>
                          <a:cs typeface="Courier New" panose="02070309020205020404" pitchFamily="49" charset="0"/>
                        </a:rPr>
                        <a:t> &lt;</a:t>
                      </a:r>
                      <a:r>
                        <a:rPr lang="en-US" sz="1800" dirty="0" err="1" smtClean="0">
                          <a:latin typeface="Courier New" panose="02070309020205020404" pitchFamily="49" charset="0"/>
                          <a:cs typeface="Courier New" panose="02070309020205020404" pitchFamily="49" charset="0"/>
                        </a:rPr>
                        <a:t>JobID</a:t>
                      </a:r>
                      <a:r>
                        <a:rPr lang="en-US" sz="1800" dirty="0" smtClean="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Very</a:t>
                      </a:r>
                      <a:r>
                        <a:rPr lang="en-US" sz="1800" baseline="0" dirty="0" smtClean="0"/>
                        <a:t> detailed job info (very useful to diagnose issues)</a:t>
                      </a:r>
                      <a:endParaRPr lang="nl-BE" sz="1800" dirty="0"/>
                    </a:p>
                  </a:txBody>
                  <a:tcPr/>
                </a:tc>
                <a:extLst>
                  <a:ext uri="{0D108BD9-81ED-4DB2-BD59-A6C34878D82A}">
                    <a16:rowId xmlns:a16="http://schemas.microsoft.com/office/drawing/2014/main" val="212330699"/>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qstat</a:t>
                      </a:r>
                      <a:r>
                        <a:rPr lang="en-US" sz="1800" baseline="0" dirty="0" smtClean="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Status of all</a:t>
                      </a:r>
                      <a:r>
                        <a:rPr lang="en-US" sz="1800" baseline="0" dirty="0" smtClean="0"/>
                        <a:t> recent jobs</a:t>
                      </a:r>
                      <a:endParaRPr lang="nl-BE" sz="1800" dirty="0"/>
                    </a:p>
                  </a:txBody>
                  <a:tcPr/>
                </a:tc>
                <a:extLst>
                  <a:ext uri="{0D108BD9-81ED-4DB2-BD59-A6C34878D82A}">
                    <a16:rowId xmlns:a16="http://schemas.microsoft.com/office/drawing/2014/main" val="704661150"/>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qstat</a:t>
                      </a:r>
                      <a:r>
                        <a:rPr lang="en-US" sz="1800" dirty="0" smtClean="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Info about available queues</a:t>
                      </a:r>
                      <a:r>
                        <a:rPr lang="en-US" sz="1800" baseline="0" dirty="0" smtClean="0"/>
                        <a:t> </a:t>
                      </a:r>
                      <a:endParaRPr lang="nl-BE" sz="1800" dirty="0"/>
                    </a:p>
                  </a:txBody>
                  <a:tcPr/>
                </a:tc>
                <a:extLst>
                  <a:ext uri="{0D108BD9-81ED-4DB2-BD59-A6C34878D82A}">
                    <a16:rowId xmlns:a16="http://schemas.microsoft.com/office/drawing/2014/main" val="352815765"/>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showstart</a:t>
                      </a:r>
                      <a:r>
                        <a:rPr lang="en-US" sz="1800" dirty="0" smtClean="0">
                          <a:latin typeface="Courier New" panose="02070309020205020404" pitchFamily="49" charset="0"/>
                          <a:cs typeface="Courier New" panose="02070309020205020404" pitchFamily="49" charset="0"/>
                        </a:rPr>
                        <a:t> &lt;</a:t>
                      </a:r>
                      <a:r>
                        <a:rPr lang="en-US" sz="1800" dirty="0" err="1" smtClean="0">
                          <a:latin typeface="Courier New" panose="02070309020205020404" pitchFamily="49" charset="0"/>
                          <a:cs typeface="Courier New" panose="02070309020205020404" pitchFamily="49" charset="0"/>
                        </a:rPr>
                        <a:t>JobID</a:t>
                      </a:r>
                      <a:r>
                        <a:rPr lang="en-US" sz="1800" dirty="0" smtClean="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Give</a:t>
                      </a:r>
                      <a:r>
                        <a:rPr lang="en-US" sz="1800" baseline="0" dirty="0" smtClean="0"/>
                        <a:t> a </a:t>
                      </a:r>
                      <a:r>
                        <a:rPr lang="en-US" sz="1800" i="1" baseline="0" dirty="0" smtClean="0"/>
                        <a:t>rough</a:t>
                      </a:r>
                      <a:r>
                        <a:rPr lang="en-US" sz="1800" baseline="0" dirty="0" smtClean="0"/>
                        <a:t> estimate of start time</a:t>
                      </a:r>
                      <a:endParaRPr lang="nl-BE" sz="1800" dirty="0"/>
                    </a:p>
                  </a:txBody>
                  <a:tcPr/>
                </a:tc>
                <a:extLst>
                  <a:ext uri="{0D108BD9-81ED-4DB2-BD59-A6C34878D82A}">
                    <a16:rowId xmlns:a16="http://schemas.microsoft.com/office/drawing/2014/main" val="943214467"/>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showq</a:t>
                      </a:r>
                      <a:r>
                        <a:rPr lang="en-US" sz="1800" dirty="0" smtClean="0">
                          <a:latin typeface="Courier New" panose="02070309020205020404" pitchFamily="49" charset="0"/>
                          <a:cs typeface="Courier New" panose="02070309020205020404" pitchFamily="49" charset="0"/>
                        </a:rPr>
                        <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showq</a:t>
                      </a:r>
                      <a:r>
                        <a:rPr lang="en-US" sz="1800" dirty="0" smtClean="0">
                          <a:latin typeface="Courier New" panose="02070309020205020404" pitchFamily="49" charset="0"/>
                          <a:cs typeface="Courier New" panose="02070309020205020404" pitchFamily="49" charset="0"/>
                        </a:rPr>
                        <a:t> -p</a:t>
                      </a:r>
                      <a:r>
                        <a:rPr lang="en-US" sz="1800" baseline="0" dirty="0" smtClean="0">
                          <a:latin typeface="Courier New" panose="02070309020205020404" pitchFamily="49" charset="0"/>
                          <a:cs typeface="Courier New" panose="02070309020205020404" pitchFamily="49" charset="0"/>
                        </a:rPr>
                        <a:t> </a:t>
                      </a:r>
                      <a:r>
                        <a:rPr lang="en-US" sz="1800" baseline="0" dirty="0" err="1" smtClean="0">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Show minimal</a:t>
                      </a:r>
                      <a:r>
                        <a:rPr lang="en-US" sz="1800" baseline="0" dirty="0" smtClean="0"/>
                        <a:t> info about a queue or partition (</a:t>
                      </a:r>
                      <a:r>
                        <a:rPr lang="en-US" sz="1800" baseline="0" dirty="0" smtClean="0">
                          <a:latin typeface="Courier New" panose="02070309020205020404" pitchFamily="49" charset="0"/>
                          <a:cs typeface="Courier New" panose="02070309020205020404" pitchFamily="49" charset="0"/>
                        </a:rPr>
                        <a:t>-p</a:t>
                      </a:r>
                      <a:r>
                        <a:rPr lang="en-US" sz="1800" baseline="0" dirty="0" smtClean="0"/>
                        <a:t>)</a:t>
                      </a:r>
                      <a:endParaRPr lang="nl-BE" sz="1800" dirty="0"/>
                    </a:p>
                  </a:txBody>
                  <a:tcPr/>
                </a:tc>
                <a:extLst>
                  <a:ext uri="{0D108BD9-81ED-4DB2-BD59-A6C34878D82A}">
                    <a16:rowId xmlns:a16="http://schemas.microsoft.com/office/drawing/2014/main" val="721267526"/>
                  </a:ext>
                </a:extLst>
              </a:tr>
              <a:tr h="370840">
                <a:tc>
                  <a:txBody>
                    <a:bodyPr/>
                    <a:lstStyle/>
                    <a:p>
                      <a:r>
                        <a:rPr lang="en-US" sz="1800" dirty="0" smtClean="0">
                          <a:latin typeface="Courier New" panose="02070309020205020404" pitchFamily="49" charset="0"/>
                          <a:cs typeface="Courier New" panose="02070309020205020404" pitchFamily="49" charset="0"/>
                        </a:rPr>
                        <a:t>$&gt; </a:t>
                      </a:r>
                      <a:r>
                        <a:rPr lang="en-US" sz="1800" dirty="0" err="1" smtClean="0">
                          <a:latin typeface="Courier New" panose="02070309020205020404" pitchFamily="49" charset="0"/>
                          <a:cs typeface="Courier New" panose="02070309020205020404" pitchFamily="49" charset="0"/>
                        </a:rPr>
                        <a:t>pbstop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Overview of the cluster</a:t>
                      </a:r>
                      <a:endParaRPr lang="nl-BE" sz="1800" dirty="0"/>
                    </a:p>
                  </a:txBody>
                  <a:tcPr/>
                </a:tc>
                <a:extLst>
                  <a:ext uri="{0D108BD9-81ED-4DB2-BD59-A6C34878D82A}">
                    <a16:rowId xmlns:a16="http://schemas.microsoft.com/office/drawing/2014/main" val="2995390790"/>
                  </a:ext>
                </a:extLst>
              </a:tr>
              <a:tr h="370840">
                <a:tc>
                  <a:txBody>
                    <a:bodyPr/>
                    <a:lstStyle/>
                    <a:p>
                      <a:r>
                        <a:rPr lang="en-US" sz="1800" dirty="0" smtClean="0">
                          <a:latin typeface="Courier New" panose="02070309020205020404" pitchFamily="49" charset="0"/>
                          <a:cs typeface="Courier New" panose="02070309020205020404" pitchFamily="49" charset="0"/>
                        </a:rPr>
                        <a:t>$&gt; module load accounting</a:t>
                      </a:r>
                      <a:br>
                        <a:rPr lang="en-US" sz="1800" dirty="0" smtClean="0">
                          <a:latin typeface="Courier New" panose="02070309020205020404" pitchFamily="49" charset="0"/>
                          <a:cs typeface="Courier New" panose="02070309020205020404" pitchFamily="49" charset="0"/>
                        </a:rPr>
                      </a:br>
                      <a:r>
                        <a:rPr lang="en-US" sz="1800" dirty="0" smtClean="0">
                          <a:latin typeface="Courier New" panose="02070309020205020404" pitchFamily="49" charset="0"/>
                          <a:cs typeface="Courier New" panose="02070309020205020404" pitchFamily="49" charset="0"/>
                        </a:rPr>
                        <a:t>$&gt; mam-balance</a:t>
                      </a:r>
                      <a:r>
                        <a:rPr lang="en-US" sz="1800" baseline="0" dirty="0" smtClean="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smtClean="0"/>
                        <a:t>Overview of different credit projects that you can use (</a:t>
                      </a:r>
                      <a:r>
                        <a:rPr lang="en-US" sz="1800" dirty="0" err="1" smtClean="0">
                          <a:latin typeface="Courier New" panose="02070309020205020404" pitchFamily="49" charset="0"/>
                          <a:cs typeface="Courier New" panose="02070309020205020404" pitchFamily="49" charset="0"/>
                        </a:rPr>
                        <a:t>qsub</a:t>
                      </a:r>
                      <a:r>
                        <a:rPr lang="en-US" sz="1800" dirty="0" smtClean="0">
                          <a:latin typeface="Courier New" panose="02070309020205020404" pitchFamily="49" charset="0"/>
                          <a:cs typeface="Courier New" panose="02070309020205020404" pitchFamily="49" charset="0"/>
                        </a:rPr>
                        <a:t> -A &lt;Project&gt;</a:t>
                      </a:r>
                      <a:r>
                        <a:rPr lang="en-US" sz="1800" dirty="0" smtClean="0"/>
                        <a:t>)</a:t>
                      </a:r>
                      <a:endParaRPr lang="nl-BE" sz="1800" dirty="0"/>
                    </a:p>
                  </a:txBody>
                  <a:tcPr/>
                </a:tc>
                <a:extLst>
                  <a:ext uri="{0D108BD9-81ED-4DB2-BD59-A6C34878D82A}">
                    <a16:rowId xmlns:a16="http://schemas.microsoft.com/office/drawing/2014/main" val="957901317"/>
                  </a:ext>
                </a:extLst>
              </a:tr>
              <a:tr h="370840">
                <a:tc>
                  <a:txBody>
                    <a:bodyPr/>
                    <a:lstStyle/>
                    <a:p>
                      <a:r>
                        <a:rPr lang="en-US" sz="1800" dirty="0" smtClean="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smtClean="0"/>
                        <a:t>Detailed overview of your credit</a:t>
                      </a:r>
                      <a:r>
                        <a:rPr lang="en-US" sz="1800" baseline="0" dirty="0" smtClean="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s>
</ds:datastoreItem>
</file>

<file path=customXml/itemProps5.xml><?xml version="1.0" encoding="utf-8"?>
<ds:datastoreItem xmlns:ds="http://schemas.openxmlformats.org/officeDocument/2006/customXml" ds:itemID="{8E6BA311-CDC5-4CF6-912C-6C2E72E27A42}"/>
</file>

<file path=docProps/app.xml><?xml version="1.0" encoding="utf-8"?>
<Properties xmlns="http://schemas.openxmlformats.org/officeDocument/2006/extended-properties" xmlns:vt="http://schemas.openxmlformats.org/officeDocument/2006/docPropsVTypes">
  <Template>corporate-KULeuven</Template>
  <TotalTime>64867</TotalTime>
  <Words>11341</Words>
  <Application>Microsoft Office PowerPoint</Application>
  <PresentationFormat>Widescreen</PresentationFormat>
  <Paragraphs>2451</Paragraphs>
  <Slides>162</Slides>
  <Notes>69</Notes>
  <HiddenSlides>17</HiddenSlides>
  <MMClips>6</MMClips>
  <ScaleCrop>false</ScaleCrop>
  <HeadingPairs>
    <vt:vector size="8" baseType="variant">
      <vt:variant>
        <vt:lpstr>Fonts Used</vt:lpstr>
      </vt:variant>
      <vt:variant>
        <vt:i4>25</vt:i4>
      </vt:variant>
      <vt:variant>
        <vt:lpstr>Theme</vt:lpstr>
      </vt:variant>
      <vt:variant>
        <vt:i4>2</vt:i4>
      </vt:variant>
      <vt:variant>
        <vt:lpstr>Embedded OLE Servers</vt:lpstr>
      </vt:variant>
      <vt:variant>
        <vt:i4>2</vt:i4>
      </vt:variant>
      <vt:variant>
        <vt:lpstr>Slide Titles</vt:lpstr>
      </vt:variant>
      <vt:variant>
        <vt:i4>162</vt:i4>
      </vt:variant>
    </vt:vector>
  </HeadingPairs>
  <TitlesOfParts>
    <vt:vector size="191" baseType="lpstr">
      <vt:lpstr>ＭＳ Ｐゴシック</vt: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HG Mincho Light J</vt:lpstr>
      <vt:lpstr>Nimbus Sans L</vt:lpstr>
      <vt:lpstr>Open Sans Extrabold</vt:lpstr>
      <vt:lpstr>Open Sans Semibold</vt:lpstr>
      <vt:lpstr>Roboto</vt:lpstr>
      <vt:lpstr>Script MT Bold</vt:lpstr>
      <vt:lpstr>StarSymbol</vt:lpstr>
      <vt:lpstr>Tahoma</vt:lpstr>
      <vt:lpstr>Times New Roman</vt:lpstr>
      <vt:lpstr>Trebuchet MS</vt:lpstr>
      <vt:lpstr>Wingdings</vt:lpstr>
      <vt:lpstr>VSC_Orange</vt:lpstr>
      <vt:lpstr>Office Theme</vt:lpstr>
      <vt:lpstr>Equation</vt:lpstr>
      <vt:lpstr>Vergelijking</vt:lpstr>
      <vt:lpstr>VSC HPC Introduction</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2018/2019</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1091</cp:revision>
  <dcterms:created xsi:type="dcterms:W3CDTF">2012-07-10T07:57:57Z</dcterms:created>
  <dcterms:modified xsi:type="dcterms:W3CDTF">2020-04-02T14:55:55Z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